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0"/>
  </p:notesMasterIdLst>
  <p:sldIdLst>
    <p:sldId id="256" r:id="rId2"/>
    <p:sldId id="258" r:id="rId3"/>
    <p:sldId id="257" r:id="rId4"/>
    <p:sldId id="259" r:id="rId5"/>
    <p:sldId id="260" r:id="rId6"/>
    <p:sldId id="261" r:id="rId7"/>
    <p:sldId id="262" r:id="rId8"/>
    <p:sldId id="263" r:id="rId9"/>
  </p:sldIdLst>
  <p:sldSz cx="14630400" cy="8229600"/>
  <p:notesSz cx="8229600" cy="14630400"/>
  <p:embeddedFontLst>
    <p:embeddedFont>
      <p:font typeface="Calibri" panose="020F0502020204030204" pitchFamily="34" charset="0"/>
      <p:regular r:id="rId11"/>
      <p:bold r:id="rId12"/>
      <p:italic r:id="rId13"/>
      <p:boldItalic r:id="rId14"/>
    </p:embeddedFont>
    <p:embeddedFont>
      <p:font typeface="Inter" panose="020B0604020202020204" charset="0"/>
      <p:regular r:id="rId15"/>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95" d="100"/>
          <a:sy n="95" d="100"/>
        </p:scale>
        <p:origin x="42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4086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C0524">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6280190" y="1295281"/>
            <a:ext cx="7556421" cy="1488519"/>
          </a:xfrm>
          <a:prstGeom prst="rect">
            <a:avLst/>
          </a:prstGeom>
          <a:noFill/>
          <a:ln/>
        </p:spPr>
        <p:txBody>
          <a:bodyPr wrap="square" lIns="0" tIns="0" rIns="0" bIns="0" rtlCol="0" anchor="t"/>
          <a:lstStyle/>
          <a:p>
            <a:pPr marL="0" indent="0" algn="l">
              <a:lnSpc>
                <a:spcPts val="5850"/>
              </a:lnSpc>
              <a:buNone/>
            </a:pPr>
            <a:r>
              <a:rPr lang="en-US" sz="4650" b="1" kern="0" spc="-94" dirty="0">
                <a:solidFill>
                  <a:srgbClr val="FF8AAF"/>
                </a:solidFill>
                <a:latin typeface="Petrona Bold" pitchFamily="34" charset="0"/>
                <a:ea typeface="Petrona Bold" pitchFamily="34" charset="-122"/>
                <a:cs typeface="Petrona Bold" pitchFamily="34" charset="-120"/>
              </a:rPr>
              <a:t>L'Orientation et l'Affectation en Classe de </a:t>
            </a:r>
            <a:r>
              <a:rPr lang="en-US" sz="4650" b="1" kern="0" spc="-94" dirty="0" err="1">
                <a:solidFill>
                  <a:srgbClr val="FF8AAF"/>
                </a:solidFill>
                <a:latin typeface="Petrona Bold" pitchFamily="34" charset="0"/>
                <a:ea typeface="Petrona Bold" pitchFamily="34" charset="-122"/>
                <a:cs typeface="Petrona Bold" pitchFamily="34" charset="-120"/>
              </a:rPr>
              <a:t>Troisième</a:t>
            </a:r>
            <a:endParaRPr lang="en-US" sz="4650" b="1" kern="0" spc="-94" dirty="0">
              <a:solidFill>
                <a:srgbClr val="FF8AAF"/>
              </a:solidFill>
              <a:latin typeface="Petrona Bold" pitchFamily="34" charset="0"/>
              <a:ea typeface="Petrona Bold" pitchFamily="34" charset="-122"/>
              <a:cs typeface="Petrona Bold" pitchFamily="34" charset="-120"/>
            </a:endParaRPr>
          </a:p>
          <a:p>
            <a:pPr marL="0" indent="0" algn="l">
              <a:lnSpc>
                <a:spcPts val="5850"/>
              </a:lnSpc>
              <a:buNone/>
            </a:pPr>
            <a:endParaRPr lang="en-US" sz="4650" dirty="0"/>
          </a:p>
        </p:txBody>
      </p:sp>
      <p:sp>
        <p:nvSpPr>
          <p:cNvPr id="4" name="Text 1"/>
          <p:cNvSpPr/>
          <p:nvPr/>
        </p:nvSpPr>
        <p:spPr>
          <a:xfrm>
            <a:off x="6280190" y="3123962"/>
            <a:ext cx="7556421" cy="1451610"/>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Bienvenue à cette présentation sur l'orientation et l'affectation post-troisième. Cette période représente un moment crucial dans le parcours éducatif de votre enfant, où des décisions importantes seront prises concernant son avenir scolaire.</a:t>
            </a:r>
            <a:endParaRPr lang="en-US" sz="1750" dirty="0"/>
          </a:p>
        </p:txBody>
      </p:sp>
      <p:sp>
        <p:nvSpPr>
          <p:cNvPr id="5" name="Text 2"/>
          <p:cNvSpPr/>
          <p:nvPr/>
        </p:nvSpPr>
        <p:spPr>
          <a:xfrm>
            <a:off x="6280190" y="4830723"/>
            <a:ext cx="7556421" cy="1451610"/>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Nous vous guiderons à travers les différentes étapes du processus, les délais à respecter, ainsi que les options disponibles. Notre objectif est de vous fournir toutes les informations nécessaires pour accompagner au mieux votre enfant dans cette transition importante.</a:t>
            </a:r>
            <a:endParaRPr lang="en-US" sz="1750" dirty="0"/>
          </a:p>
        </p:txBody>
      </p:sp>
      <p:sp>
        <p:nvSpPr>
          <p:cNvPr id="6" name="Shape 3"/>
          <p:cNvSpPr/>
          <p:nvPr/>
        </p:nvSpPr>
        <p:spPr>
          <a:xfrm>
            <a:off x="6280190" y="6554391"/>
            <a:ext cx="362903" cy="362903"/>
          </a:xfrm>
          <a:prstGeom prst="roundRect">
            <a:avLst>
              <a:gd name="adj" fmla="val 25194296"/>
            </a:avLst>
          </a:prstGeom>
          <a:noFill/>
          <a:ln w="7620">
            <a:solidFill>
              <a:srgbClr val="3C3838"/>
            </a:solidFill>
            <a:prstDash val="solid"/>
          </a:ln>
        </p:spPr>
      </p:sp>
      <p:pic>
        <p:nvPicPr>
          <p:cNvPr id="7" name="Image 1" descr="preencoded.png"/>
          <p:cNvPicPr>
            <a:picLocks noChangeAspect="1"/>
          </p:cNvPicPr>
          <p:nvPr/>
        </p:nvPicPr>
        <p:blipFill>
          <a:blip r:embed="rId4"/>
          <a:stretch>
            <a:fillRect/>
          </a:stretch>
        </p:blipFill>
        <p:spPr>
          <a:xfrm>
            <a:off x="6287810" y="6562011"/>
            <a:ext cx="347663" cy="347663"/>
          </a:xfrm>
          <a:prstGeom prst="rect">
            <a:avLst/>
          </a:prstGeom>
        </p:spPr>
      </p:pic>
      <p:sp>
        <p:nvSpPr>
          <p:cNvPr id="8" name="Text 4"/>
          <p:cNvSpPr/>
          <p:nvPr/>
        </p:nvSpPr>
        <p:spPr>
          <a:xfrm>
            <a:off x="6756440" y="6537484"/>
            <a:ext cx="4362569" cy="396835"/>
          </a:xfrm>
          <a:prstGeom prst="rect">
            <a:avLst/>
          </a:prstGeom>
          <a:noFill/>
          <a:ln/>
        </p:spPr>
        <p:txBody>
          <a:bodyPr wrap="none" lIns="0" tIns="0" rIns="0" bIns="0" rtlCol="0" anchor="t"/>
          <a:lstStyle/>
          <a:p>
            <a:pPr marL="0" indent="0" algn="l">
              <a:lnSpc>
                <a:spcPts val="3100"/>
              </a:lnSpc>
              <a:buNone/>
            </a:pPr>
            <a:r>
              <a:rPr lang="en-US" sz="2200" b="1" kern="0" spc="-36" dirty="0">
                <a:solidFill>
                  <a:srgbClr val="E0D6DE"/>
                </a:solidFill>
                <a:latin typeface="Inter Bold" pitchFamily="34" charset="0"/>
                <a:ea typeface="Inter Bold" pitchFamily="34" charset="-122"/>
                <a:cs typeface="Inter Bold" pitchFamily="34" charset="-120"/>
              </a:rPr>
              <a:t>par Pascale Ginestet-Candehore</a:t>
            </a:r>
            <a:endParaRPr lang="en-US"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714970" y="868561"/>
            <a:ext cx="13132951" cy="670322"/>
          </a:xfrm>
          <a:prstGeom prst="rect">
            <a:avLst/>
          </a:prstGeom>
          <a:noFill/>
          <a:ln/>
        </p:spPr>
        <p:txBody>
          <a:bodyPr wrap="none" lIns="0" tIns="0" rIns="0" bIns="0" rtlCol="0" anchor="t"/>
          <a:lstStyle/>
          <a:p>
            <a:pPr marL="0" indent="0" algn="l">
              <a:lnSpc>
                <a:spcPts val="5250"/>
              </a:lnSpc>
              <a:buNone/>
            </a:pPr>
            <a:r>
              <a:rPr lang="en-US" sz="4200" b="1" kern="0" spc="-84" dirty="0">
                <a:solidFill>
                  <a:srgbClr val="FF8AAF"/>
                </a:solidFill>
                <a:latin typeface="Petrona Bold" pitchFamily="34" charset="0"/>
                <a:ea typeface="Petrona Bold" pitchFamily="34" charset="-122"/>
                <a:cs typeface="Petrona Bold" pitchFamily="34" charset="-120"/>
              </a:rPr>
              <a:t>Calendrier des Démarches d'Orientation et d'Affectation</a:t>
            </a:r>
            <a:endParaRPr lang="en-US" sz="4200" dirty="0"/>
          </a:p>
        </p:txBody>
      </p:sp>
      <p:sp>
        <p:nvSpPr>
          <p:cNvPr id="3" name="Shape 1"/>
          <p:cNvSpPr/>
          <p:nvPr/>
        </p:nvSpPr>
        <p:spPr>
          <a:xfrm>
            <a:off x="7303770" y="1947386"/>
            <a:ext cx="22860" cy="5413534"/>
          </a:xfrm>
          <a:prstGeom prst="roundRect">
            <a:avLst>
              <a:gd name="adj" fmla="val 375365"/>
            </a:avLst>
          </a:prstGeom>
          <a:solidFill>
            <a:srgbClr val="48367C"/>
          </a:solidFill>
          <a:ln/>
        </p:spPr>
      </p:sp>
      <p:sp>
        <p:nvSpPr>
          <p:cNvPr id="4" name="Shape 2"/>
          <p:cNvSpPr/>
          <p:nvPr/>
        </p:nvSpPr>
        <p:spPr>
          <a:xfrm>
            <a:off x="6495455" y="2395538"/>
            <a:ext cx="612815" cy="22860"/>
          </a:xfrm>
          <a:prstGeom prst="roundRect">
            <a:avLst>
              <a:gd name="adj" fmla="val 375365"/>
            </a:avLst>
          </a:prstGeom>
          <a:solidFill>
            <a:srgbClr val="48367C"/>
          </a:solidFill>
          <a:ln/>
        </p:spPr>
      </p:sp>
      <p:sp>
        <p:nvSpPr>
          <p:cNvPr id="5" name="Shape 3"/>
          <p:cNvSpPr/>
          <p:nvPr/>
        </p:nvSpPr>
        <p:spPr>
          <a:xfrm>
            <a:off x="7085409" y="2177177"/>
            <a:ext cx="459581" cy="459581"/>
          </a:xfrm>
          <a:prstGeom prst="roundRect">
            <a:avLst>
              <a:gd name="adj" fmla="val 18671"/>
            </a:avLst>
          </a:prstGeom>
          <a:solidFill>
            <a:srgbClr val="2F1D63"/>
          </a:solidFill>
          <a:ln w="7620">
            <a:solidFill>
              <a:srgbClr val="48367C"/>
            </a:solidFill>
            <a:prstDash val="solid"/>
          </a:ln>
        </p:spPr>
      </p:sp>
      <p:pic>
        <p:nvPicPr>
          <p:cNvPr id="6" name="Image 0" descr="preencoded.png"/>
          <p:cNvPicPr>
            <a:picLocks noChangeAspect="1"/>
          </p:cNvPicPr>
          <p:nvPr/>
        </p:nvPicPr>
        <p:blipFill>
          <a:blip r:embed="rId3"/>
          <a:stretch>
            <a:fillRect/>
          </a:stretch>
        </p:blipFill>
        <p:spPr>
          <a:xfrm>
            <a:off x="7154347" y="2205871"/>
            <a:ext cx="321707" cy="402193"/>
          </a:xfrm>
          <a:prstGeom prst="rect">
            <a:avLst/>
          </a:prstGeom>
        </p:spPr>
      </p:pic>
      <p:sp>
        <p:nvSpPr>
          <p:cNvPr id="7" name="Text 4"/>
          <p:cNvSpPr/>
          <p:nvPr/>
        </p:nvSpPr>
        <p:spPr>
          <a:xfrm>
            <a:off x="3612356" y="2151578"/>
            <a:ext cx="2681407" cy="335161"/>
          </a:xfrm>
          <a:prstGeom prst="rect">
            <a:avLst/>
          </a:prstGeom>
          <a:noFill/>
          <a:ln/>
        </p:spPr>
        <p:txBody>
          <a:bodyPr wrap="none" lIns="0" tIns="0" rIns="0" bIns="0" rtlCol="0" anchor="t"/>
          <a:lstStyle/>
          <a:p>
            <a:pPr marL="0" indent="0" algn="r">
              <a:lnSpc>
                <a:spcPts val="2600"/>
              </a:lnSpc>
              <a:buNone/>
            </a:pPr>
            <a:r>
              <a:rPr lang="en-US" sz="2100" b="1" kern="0" spc="-42" dirty="0">
                <a:solidFill>
                  <a:srgbClr val="E0D6DE"/>
                </a:solidFill>
                <a:latin typeface="Petrona Bold" pitchFamily="34" charset="0"/>
                <a:ea typeface="Petrona Bold" pitchFamily="34" charset="-122"/>
                <a:cs typeface="Petrona Bold" pitchFamily="34" charset="-120"/>
              </a:rPr>
              <a:t>04 avril 2025</a:t>
            </a:r>
            <a:endParaRPr lang="en-US" sz="2100" dirty="0"/>
          </a:p>
        </p:txBody>
      </p:sp>
      <p:sp>
        <p:nvSpPr>
          <p:cNvPr id="8" name="Text 5"/>
          <p:cNvSpPr/>
          <p:nvPr/>
        </p:nvSpPr>
        <p:spPr>
          <a:xfrm>
            <a:off x="714970" y="2609255"/>
            <a:ext cx="5578793" cy="653653"/>
          </a:xfrm>
          <a:prstGeom prst="rect">
            <a:avLst/>
          </a:prstGeom>
          <a:noFill/>
          <a:ln/>
        </p:spPr>
        <p:txBody>
          <a:bodyPr wrap="square" lIns="0" tIns="0" rIns="0" bIns="0" rtlCol="0" anchor="t"/>
          <a:lstStyle/>
          <a:p>
            <a:pPr marL="0" indent="0" algn="r">
              <a:lnSpc>
                <a:spcPts val="2550"/>
              </a:lnSpc>
              <a:buNone/>
            </a:pPr>
            <a:r>
              <a:rPr lang="en-US" sz="1600" kern="0" spc="-32" dirty="0">
                <a:solidFill>
                  <a:srgbClr val="E0D6DE"/>
                </a:solidFill>
                <a:latin typeface="Inter" pitchFamily="34" charset="0"/>
                <a:ea typeface="Inter" pitchFamily="34" charset="-122"/>
                <a:cs typeface="Inter" pitchFamily="34" charset="-120"/>
              </a:rPr>
              <a:t>Ouverture du Téléservice Affectation (TSA) pour la consultation des formations disponibles.</a:t>
            </a:r>
            <a:endParaRPr lang="en-US" sz="1600" dirty="0"/>
          </a:p>
        </p:txBody>
      </p:sp>
      <p:sp>
        <p:nvSpPr>
          <p:cNvPr id="9" name="Shape 6"/>
          <p:cNvSpPr/>
          <p:nvPr/>
        </p:nvSpPr>
        <p:spPr>
          <a:xfrm>
            <a:off x="7522131" y="3416856"/>
            <a:ext cx="612815" cy="22860"/>
          </a:xfrm>
          <a:prstGeom prst="roundRect">
            <a:avLst>
              <a:gd name="adj" fmla="val 375365"/>
            </a:avLst>
          </a:prstGeom>
          <a:solidFill>
            <a:srgbClr val="48367C"/>
          </a:solidFill>
          <a:ln/>
        </p:spPr>
      </p:sp>
      <p:sp>
        <p:nvSpPr>
          <p:cNvPr id="10" name="Shape 7"/>
          <p:cNvSpPr/>
          <p:nvPr/>
        </p:nvSpPr>
        <p:spPr>
          <a:xfrm>
            <a:off x="7085409" y="3198495"/>
            <a:ext cx="459581" cy="459581"/>
          </a:xfrm>
          <a:prstGeom prst="roundRect">
            <a:avLst>
              <a:gd name="adj" fmla="val 18671"/>
            </a:avLst>
          </a:prstGeom>
          <a:solidFill>
            <a:srgbClr val="2F1D63"/>
          </a:solidFill>
          <a:ln w="7620">
            <a:solidFill>
              <a:srgbClr val="48367C"/>
            </a:solidFill>
            <a:prstDash val="solid"/>
          </a:ln>
        </p:spPr>
      </p:sp>
      <p:pic>
        <p:nvPicPr>
          <p:cNvPr id="11" name="Image 1" descr="preencoded.png"/>
          <p:cNvPicPr>
            <a:picLocks noChangeAspect="1"/>
          </p:cNvPicPr>
          <p:nvPr/>
        </p:nvPicPr>
        <p:blipFill>
          <a:blip r:embed="rId4"/>
          <a:stretch>
            <a:fillRect/>
          </a:stretch>
        </p:blipFill>
        <p:spPr>
          <a:xfrm>
            <a:off x="7154347" y="3227189"/>
            <a:ext cx="321707" cy="402193"/>
          </a:xfrm>
          <a:prstGeom prst="rect">
            <a:avLst/>
          </a:prstGeom>
        </p:spPr>
      </p:pic>
      <p:sp>
        <p:nvSpPr>
          <p:cNvPr id="12" name="Text 8"/>
          <p:cNvSpPr/>
          <p:nvPr/>
        </p:nvSpPr>
        <p:spPr>
          <a:xfrm>
            <a:off x="8336637" y="3172897"/>
            <a:ext cx="2718911" cy="335161"/>
          </a:xfrm>
          <a:prstGeom prst="rect">
            <a:avLst/>
          </a:prstGeom>
          <a:noFill/>
          <a:ln/>
        </p:spPr>
        <p:txBody>
          <a:bodyPr wrap="none" lIns="0" tIns="0" rIns="0" bIns="0" rtlCol="0" anchor="t"/>
          <a:lstStyle/>
          <a:p>
            <a:pPr marL="0" indent="0" algn="l">
              <a:lnSpc>
                <a:spcPts val="2600"/>
              </a:lnSpc>
              <a:buNone/>
            </a:pPr>
            <a:r>
              <a:rPr lang="en-US" sz="2100" b="1" kern="0" spc="-42" dirty="0">
                <a:solidFill>
                  <a:srgbClr val="E0D6DE"/>
                </a:solidFill>
                <a:latin typeface="Petrona Bold" pitchFamily="34" charset="0"/>
                <a:ea typeface="Petrona Bold" pitchFamily="34" charset="-122"/>
                <a:cs typeface="Petrona Bold" pitchFamily="34" charset="-120"/>
              </a:rPr>
              <a:t>05 mai au 26 mai 2025</a:t>
            </a:r>
            <a:endParaRPr lang="en-US" sz="2100" dirty="0"/>
          </a:p>
        </p:txBody>
      </p:sp>
      <p:sp>
        <p:nvSpPr>
          <p:cNvPr id="13" name="Text 9"/>
          <p:cNvSpPr/>
          <p:nvPr/>
        </p:nvSpPr>
        <p:spPr>
          <a:xfrm>
            <a:off x="8336637" y="3630573"/>
            <a:ext cx="5578793" cy="653653"/>
          </a:xfrm>
          <a:prstGeom prst="rect">
            <a:avLst/>
          </a:prstGeom>
          <a:noFill/>
          <a:ln/>
        </p:spPr>
        <p:txBody>
          <a:bodyPr wrap="square" lIns="0" tIns="0" rIns="0" bIns="0" rtlCol="0" anchor="t"/>
          <a:lstStyle/>
          <a:p>
            <a:pPr marL="0" indent="0" algn="l">
              <a:lnSpc>
                <a:spcPts val="2550"/>
              </a:lnSpc>
              <a:buNone/>
            </a:pPr>
            <a:r>
              <a:rPr lang="en-US" sz="1600" kern="0" spc="-32" dirty="0">
                <a:solidFill>
                  <a:srgbClr val="E0D6DE"/>
                </a:solidFill>
                <a:latin typeface="Inter" pitchFamily="34" charset="0"/>
                <a:ea typeface="Inter" pitchFamily="34" charset="-122"/>
                <a:cs typeface="Inter" pitchFamily="34" charset="-120"/>
              </a:rPr>
              <a:t>Période de saisie des vœux par les familles dans TSA ou dans les établissements pour la procédure papier.</a:t>
            </a:r>
            <a:endParaRPr lang="en-US" sz="1600" dirty="0"/>
          </a:p>
        </p:txBody>
      </p:sp>
      <p:sp>
        <p:nvSpPr>
          <p:cNvPr id="14" name="Shape 10"/>
          <p:cNvSpPr/>
          <p:nvPr/>
        </p:nvSpPr>
        <p:spPr>
          <a:xfrm>
            <a:off x="6495455" y="4336137"/>
            <a:ext cx="612815" cy="22860"/>
          </a:xfrm>
          <a:prstGeom prst="roundRect">
            <a:avLst>
              <a:gd name="adj" fmla="val 375365"/>
            </a:avLst>
          </a:prstGeom>
          <a:solidFill>
            <a:srgbClr val="48367C"/>
          </a:solidFill>
          <a:ln/>
        </p:spPr>
      </p:sp>
      <p:sp>
        <p:nvSpPr>
          <p:cNvPr id="15" name="Shape 11"/>
          <p:cNvSpPr/>
          <p:nvPr/>
        </p:nvSpPr>
        <p:spPr>
          <a:xfrm>
            <a:off x="7085409" y="4117777"/>
            <a:ext cx="459581" cy="459581"/>
          </a:xfrm>
          <a:prstGeom prst="roundRect">
            <a:avLst>
              <a:gd name="adj" fmla="val 18671"/>
            </a:avLst>
          </a:prstGeom>
          <a:solidFill>
            <a:srgbClr val="2F1D63"/>
          </a:solidFill>
          <a:ln w="7620">
            <a:solidFill>
              <a:srgbClr val="48367C"/>
            </a:solidFill>
            <a:prstDash val="solid"/>
          </a:ln>
        </p:spPr>
      </p:sp>
      <p:pic>
        <p:nvPicPr>
          <p:cNvPr id="16" name="Image 2" descr="preencoded.png"/>
          <p:cNvPicPr>
            <a:picLocks noChangeAspect="1"/>
          </p:cNvPicPr>
          <p:nvPr/>
        </p:nvPicPr>
        <p:blipFill>
          <a:blip r:embed="rId5"/>
          <a:stretch>
            <a:fillRect/>
          </a:stretch>
        </p:blipFill>
        <p:spPr>
          <a:xfrm>
            <a:off x="7154347" y="4186714"/>
            <a:ext cx="321707" cy="321707"/>
          </a:xfrm>
          <a:prstGeom prst="rect">
            <a:avLst/>
          </a:prstGeom>
        </p:spPr>
      </p:pic>
      <p:sp>
        <p:nvSpPr>
          <p:cNvPr id="17" name="Text 12"/>
          <p:cNvSpPr/>
          <p:nvPr/>
        </p:nvSpPr>
        <p:spPr>
          <a:xfrm>
            <a:off x="3612356" y="4092178"/>
            <a:ext cx="2681407" cy="335161"/>
          </a:xfrm>
          <a:prstGeom prst="rect">
            <a:avLst/>
          </a:prstGeom>
          <a:noFill/>
          <a:ln/>
        </p:spPr>
        <p:txBody>
          <a:bodyPr wrap="none" lIns="0" tIns="0" rIns="0" bIns="0" rtlCol="0" anchor="t"/>
          <a:lstStyle/>
          <a:p>
            <a:pPr marL="0" indent="0" algn="r">
              <a:lnSpc>
                <a:spcPts val="2600"/>
              </a:lnSpc>
              <a:buNone/>
            </a:pPr>
            <a:r>
              <a:rPr lang="en-US" sz="2100" b="1" kern="0" spc="-42" dirty="0">
                <a:solidFill>
                  <a:srgbClr val="E0D6DE"/>
                </a:solidFill>
                <a:latin typeface="Petrona Bold" pitchFamily="34" charset="0"/>
                <a:ea typeface="Petrona Bold" pitchFamily="34" charset="-122"/>
                <a:cs typeface="Petrona Bold" pitchFamily="34" charset="-120"/>
              </a:rPr>
              <a:t>16 juin 2025</a:t>
            </a:r>
            <a:endParaRPr lang="en-US" sz="2100" dirty="0"/>
          </a:p>
        </p:txBody>
      </p:sp>
      <p:sp>
        <p:nvSpPr>
          <p:cNvPr id="18" name="Text 13"/>
          <p:cNvSpPr/>
          <p:nvPr/>
        </p:nvSpPr>
        <p:spPr>
          <a:xfrm>
            <a:off x="714970" y="4549854"/>
            <a:ext cx="5578793" cy="653653"/>
          </a:xfrm>
          <a:prstGeom prst="rect">
            <a:avLst/>
          </a:prstGeom>
          <a:noFill/>
          <a:ln/>
        </p:spPr>
        <p:txBody>
          <a:bodyPr wrap="square" lIns="0" tIns="0" rIns="0" bIns="0" rtlCol="0" anchor="t"/>
          <a:lstStyle/>
          <a:p>
            <a:pPr marL="0" indent="0" algn="r">
              <a:lnSpc>
                <a:spcPts val="2550"/>
              </a:lnSpc>
              <a:buNone/>
            </a:pPr>
            <a:r>
              <a:rPr lang="en-US" sz="1600" kern="0" spc="-32" dirty="0">
                <a:solidFill>
                  <a:srgbClr val="E0D6DE"/>
                </a:solidFill>
                <a:latin typeface="Inter" pitchFamily="34" charset="0"/>
                <a:ea typeface="Inter" pitchFamily="34" charset="-122"/>
                <a:cs typeface="Inter" pitchFamily="34" charset="-120"/>
              </a:rPr>
              <a:t>Tour de sécurisation pour les élèves candidatant vers un CAP ou un Bac Pro.</a:t>
            </a:r>
            <a:endParaRPr lang="en-US" sz="1600" dirty="0"/>
          </a:p>
        </p:txBody>
      </p:sp>
      <p:sp>
        <p:nvSpPr>
          <p:cNvPr id="19" name="Shape 14"/>
          <p:cNvSpPr/>
          <p:nvPr/>
        </p:nvSpPr>
        <p:spPr>
          <a:xfrm>
            <a:off x="7522131" y="5255419"/>
            <a:ext cx="612815" cy="22860"/>
          </a:xfrm>
          <a:prstGeom prst="roundRect">
            <a:avLst>
              <a:gd name="adj" fmla="val 375365"/>
            </a:avLst>
          </a:prstGeom>
          <a:solidFill>
            <a:srgbClr val="48367C"/>
          </a:solidFill>
          <a:ln/>
        </p:spPr>
      </p:sp>
      <p:sp>
        <p:nvSpPr>
          <p:cNvPr id="20" name="Shape 15"/>
          <p:cNvSpPr/>
          <p:nvPr/>
        </p:nvSpPr>
        <p:spPr>
          <a:xfrm>
            <a:off x="7085409" y="5037058"/>
            <a:ext cx="459581" cy="459581"/>
          </a:xfrm>
          <a:prstGeom prst="roundRect">
            <a:avLst>
              <a:gd name="adj" fmla="val 18671"/>
            </a:avLst>
          </a:prstGeom>
          <a:solidFill>
            <a:srgbClr val="2F1D63"/>
          </a:solidFill>
          <a:ln w="7620">
            <a:solidFill>
              <a:srgbClr val="48367C"/>
            </a:solidFill>
            <a:prstDash val="solid"/>
          </a:ln>
        </p:spPr>
      </p:sp>
      <p:pic>
        <p:nvPicPr>
          <p:cNvPr id="21" name="Image 3" descr="preencoded.png"/>
          <p:cNvPicPr>
            <a:picLocks noChangeAspect="1"/>
          </p:cNvPicPr>
          <p:nvPr/>
        </p:nvPicPr>
        <p:blipFill>
          <a:blip r:embed="rId6"/>
          <a:stretch>
            <a:fillRect/>
          </a:stretch>
        </p:blipFill>
        <p:spPr>
          <a:xfrm>
            <a:off x="7154347" y="5065752"/>
            <a:ext cx="321707" cy="402193"/>
          </a:xfrm>
          <a:prstGeom prst="rect">
            <a:avLst/>
          </a:prstGeom>
        </p:spPr>
      </p:pic>
      <p:sp>
        <p:nvSpPr>
          <p:cNvPr id="22" name="Text 16"/>
          <p:cNvSpPr/>
          <p:nvPr/>
        </p:nvSpPr>
        <p:spPr>
          <a:xfrm>
            <a:off x="8336637" y="5011460"/>
            <a:ext cx="2681407" cy="335161"/>
          </a:xfrm>
          <a:prstGeom prst="rect">
            <a:avLst/>
          </a:prstGeom>
          <a:noFill/>
          <a:ln/>
        </p:spPr>
        <p:txBody>
          <a:bodyPr wrap="none" lIns="0" tIns="0" rIns="0" bIns="0" rtlCol="0" anchor="t"/>
          <a:lstStyle/>
          <a:p>
            <a:pPr marL="0" indent="0" algn="l">
              <a:lnSpc>
                <a:spcPts val="2600"/>
              </a:lnSpc>
              <a:buNone/>
            </a:pPr>
            <a:r>
              <a:rPr lang="en-US" sz="2100" b="1" kern="0" spc="-42" dirty="0">
                <a:solidFill>
                  <a:srgbClr val="E0D6DE"/>
                </a:solidFill>
                <a:latin typeface="Petrona Bold" pitchFamily="34" charset="0"/>
                <a:ea typeface="Petrona Bold" pitchFamily="34" charset="-122"/>
                <a:cs typeface="Petrona Bold" pitchFamily="34" charset="-120"/>
              </a:rPr>
              <a:t>16 au 19 juin 2025</a:t>
            </a:r>
            <a:endParaRPr lang="en-US" sz="2100" dirty="0"/>
          </a:p>
        </p:txBody>
      </p:sp>
      <p:sp>
        <p:nvSpPr>
          <p:cNvPr id="23" name="Text 17"/>
          <p:cNvSpPr/>
          <p:nvPr/>
        </p:nvSpPr>
        <p:spPr>
          <a:xfrm>
            <a:off x="8336637" y="5469136"/>
            <a:ext cx="5578793" cy="653653"/>
          </a:xfrm>
          <a:prstGeom prst="rect">
            <a:avLst/>
          </a:prstGeom>
          <a:noFill/>
          <a:ln/>
        </p:spPr>
        <p:txBody>
          <a:bodyPr wrap="square" lIns="0" tIns="0" rIns="0" bIns="0" rtlCol="0" anchor="t"/>
          <a:lstStyle/>
          <a:p>
            <a:pPr marL="0" indent="0" algn="l">
              <a:lnSpc>
                <a:spcPts val="2550"/>
              </a:lnSpc>
              <a:buNone/>
            </a:pPr>
            <a:r>
              <a:rPr lang="en-US" sz="1600" kern="0" spc="-32" dirty="0">
                <a:solidFill>
                  <a:srgbClr val="E0D6DE"/>
                </a:solidFill>
                <a:latin typeface="Inter" pitchFamily="34" charset="0"/>
                <a:ea typeface="Inter" pitchFamily="34" charset="-122"/>
                <a:cs typeface="Inter" pitchFamily="34" charset="-120"/>
              </a:rPr>
              <a:t>Saisie des vœux supplémentaires en bac pro et CAP pour les élèves potentiellement non affectés.</a:t>
            </a:r>
            <a:endParaRPr lang="en-US" sz="1600" dirty="0"/>
          </a:p>
        </p:txBody>
      </p:sp>
      <p:sp>
        <p:nvSpPr>
          <p:cNvPr id="24" name="Shape 18"/>
          <p:cNvSpPr/>
          <p:nvPr/>
        </p:nvSpPr>
        <p:spPr>
          <a:xfrm>
            <a:off x="6495455" y="6174700"/>
            <a:ext cx="612815" cy="22860"/>
          </a:xfrm>
          <a:prstGeom prst="roundRect">
            <a:avLst>
              <a:gd name="adj" fmla="val 375365"/>
            </a:avLst>
          </a:prstGeom>
          <a:solidFill>
            <a:srgbClr val="48367C"/>
          </a:solidFill>
          <a:ln/>
        </p:spPr>
      </p:sp>
      <p:sp>
        <p:nvSpPr>
          <p:cNvPr id="25" name="Shape 19"/>
          <p:cNvSpPr/>
          <p:nvPr/>
        </p:nvSpPr>
        <p:spPr>
          <a:xfrm>
            <a:off x="7085409" y="5956340"/>
            <a:ext cx="459581" cy="459581"/>
          </a:xfrm>
          <a:prstGeom prst="roundRect">
            <a:avLst>
              <a:gd name="adj" fmla="val 18671"/>
            </a:avLst>
          </a:prstGeom>
          <a:solidFill>
            <a:srgbClr val="2F1D63"/>
          </a:solidFill>
          <a:ln w="7620">
            <a:solidFill>
              <a:srgbClr val="48367C"/>
            </a:solidFill>
            <a:prstDash val="solid"/>
          </a:ln>
        </p:spPr>
      </p:sp>
      <p:pic>
        <p:nvPicPr>
          <p:cNvPr id="26" name="Image 4" descr="preencoded.png"/>
          <p:cNvPicPr>
            <a:picLocks noChangeAspect="1"/>
          </p:cNvPicPr>
          <p:nvPr/>
        </p:nvPicPr>
        <p:blipFill>
          <a:blip r:embed="rId7"/>
          <a:stretch>
            <a:fillRect/>
          </a:stretch>
        </p:blipFill>
        <p:spPr>
          <a:xfrm>
            <a:off x="7154347" y="5985034"/>
            <a:ext cx="321707" cy="402193"/>
          </a:xfrm>
          <a:prstGeom prst="rect">
            <a:avLst/>
          </a:prstGeom>
        </p:spPr>
      </p:pic>
      <p:sp>
        <p:nvSpPr>
          <p:cNvPr id="27" name="Text 20"/>
          <p:cNvSpPr/>
          <p:nvPr/>
        </p:nvSpPr>
        <p:spPr>
          <a:xfrm>
            <a:off x="3612356" y="5930741"/>
            <a:ext cx="2681407" cy="335161"/>
          </a:xfrm>
          <a:prstGeom prst="rect">
            <a:avLst/>
          </a:prstGeom>
          <a:noFill/>
          <a:ln/>
        </p:spPr>
        <p:txBody>
          <a:bodyPr wrap="none" lIns="0" tIns="0" rIns="0" bIns="0" rtlCol="0" anchor="t"/>
          <a:lstStyle/>
          <a:p>
            <a:pPr marL="0" indent="0" algn="r">
              <a:lnSpc>
                <a:spcPts val="2600"/>
              </a:lnSpc>
              <a:buNone/>
            </a:pPr>
            <a:r>
              <a:rPr lang="en-US" sz="2100" b="1" kern="0" spc="-42" dirty="0">
                <a:solidFill>
                  <a:srgbClr val="E0D6DE"/>
                </a:solidFill>
                <a:latin typeface="Petrona Bold" pitchFamily="34" charset="0"/>
                <a:ea typeface="Petrona Bold" pitchFamily="34" charset="-122"/>
                <a:cs typeface="Petrona Bold" pitchFamily="34" charset="-120"/>
              </a:rPr>
              <a:t>27 juin 2025</a:t>
            </a:r>
            <a:endParaRPr lang="en-US" sz="2100" dirty="0"/>
          </a:p>
        </p:txBody>
      </p:sp>
      <p:sp>
        <p:nvSpPr>
          <p:cNvPr id="28" name="Text 21"/>
          <p:cNvSpPr/>
          <p:nvPr/>
        </p:nvSpPr>
        <p:spPr>
          <a:xfrm>
            <a:off x="714970" y="6388417"/>
            <a:ext cx="5578793" cy="653653"/>
          </a:xfrm>
          <a:prstGeom prst="rect">
            <a:avLst/>
          </a:prstGeom>
          <a:noFill/>
          <a:ln/>
        </p:spPr>
        <p:txBody>
          <a:bodyPr wrap="square" lIns="0" tIns="0" rIns="0" bIns="0" rtlCol="0" anchor="t"/>
          <a:lstStyle/>
          <a:p>
            <a:pPr marL="0" indent="0" algn="r">
              <a:lnSpc>
                <a:spcPts val="2550"/>
              </a:lnSpc>
              <a:buNone/>
            </a:pPr>
            <a:r>
              <a:rPr lang="en-US" sz="1600" kern="0" spc="-32" dirty="0">
                <a:solidFill>
                  <a:srgbClr val="E0D6DE"/>
                </a:solidFill>
                <a:latin typeface="Inter" pitchFamily="34" charset="0"/>
                <a:ea typeface="Inter" pitchFamily="34" charset="-122"/>
                <a:cs typeface="Inter" pitchFamily="34" charset="-120"/>
              </a:rPr>
              <a:t>Publication des résultats d'affectation du tour principal et début des inscriptions dans les établissements.</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793790" y="1044059"/>
            <a:ext cx="13042821" cy="1488519"/>
          </a:xfrm>
          <a:prstGeom prst="rect">
            <a:avLst/>
          </a:prstGeom>
          <a:noFill/>
          <a:ln/>
        </p:spPr>
        <p:txBody>
          <a:bodyPr wrap="square" lIns="0" tIns="0" rIns="0" bIns="0" rtlCol="0" anchor="t"/>
          <a:lstStyle/>
          <a:p>
            <a:pPr marL="0" indent="0" algn="l">
              <a:lnSpc>
                <a:spcPts val="5850"/>
              </a:lnSpc>
              <a:buNone/>
            </a:pPr>
            <a:r>
              <a:rPr lang="en-US" sz="4650" b="1" kern="0" spc="-94" dirty="0">
                <a:solidFill>
                  <a:srgbClr val="FF8AAF"/>
                </a:solidFill>
                <a:latin typeface="Petrona Bold" pitchFamily="34" charset="0"/>
                <a:ea typeface="Petrona Bold" pitchFamily="34" charset="-122"/>
                <a:cs typeface="Petrona Bold" pitchFamily="34" charset="-120"/>
              </a:rPr>
              <a:t>Comprendre la différence entre Orientation et Affectation</a:t>
            </a:r>
            <a:endParaRPr lang="en-US" sz="4650" dirty="0"/>
          </a:p>
        </p:txBody>
      </p:sp>
      <p:sp>
        <p:nvSpPr>
          <p:cNvPr id="3" name="Text 1"/>
          <p:cNvSpPr/>
          <p:nvPr/>
        </p:nvSpPr>
        <p:spPr>
          <a:xfrm>
            <a:off x="793790" y="3099554"/>
            <a:ext cx="2977039"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FF8AAF"/>
                </a:solidFill>
                <a:latin typeface="Petrona Bold" pitchFamily="34" charset="0"/>
                <a:ea typeface="Petrona Bold" pitchFamily="34" charset="-122"/>
                <a:cs typeface="Petrona Bold" pitchFamily="34" charset="-120"/>
              </a:rPr>
              <a:t>Orientation</a:t>
            </a:r>
            <a:endParaRPr lang="en-US" sz="2300" dirty="0"/>
          </a:p>
        </p:txBody>
      </p:sp>
      <p:sp>
        <p:nvSpPr>
          <p:cNvPr id="4" name="Text 2"/>
          <p:cNvSpPr/>
          <p:nvPr/>
        </p:nvSpPr>
        <p:spPr>
          <a:xfrm>
            <a:off x="793790" y="3698438"/>
            <a:ext cx="6244709" cy="362903"/>
          </a:xfrm>
          <a:prstGeom prst="rect">
            <a:avLst/>
          </a:prstGeom>
          <a:noFill/>
          <a:ln/>
        </p:spPr>
        <p:txBody>
          <a:bodyPr wrap="non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Le choix d'une voie d'études pour l'année suivante :</a:t>
            </a:r>
            <a:endParaRPr lang="en-US" sz="1750" dirty="0"/>
          </a:p>
        </p:txBody>
      </p:sp>
      <p:sp>
        <p:nvSpPr>
          <p:cNvPr id="5" name="Text 3"/>
          <p:cNvSpPr/>
          <p:nvPr/>
        </p:nvSpPr>
        <p:spPr>
          <a:xfrm>
            <a:off x="793790" y="4265414"/>
            <a:ext cx="6244709" cy="362903"/>
          </a:xfrm>
          <a:prstGeom prst="rect">
            <a:avLst/>
          </a:prstGeom>
          <a:noFill/>
          <a:ln/>
        </p:spPr>
        <p:txBody>
          <a:bodyPr wrap="none" lIns="0" tIns="0" rIns="0" bIns="0" rtlCol="0" anchor="t"/>
          <a:lstStyle/>
          <a:p>
            <a:pPr marL="342900" indent="-342900" algn="l">
              <a:lnSpc>
                <a:spcPts val="2850"/>
              </a:lnSpc>
              <a:buSzPct val="100000"/>
              <a:buChar char="•"/>
            </a:pPr>
            <a:r>
              <a:rPr lang="en-US" sz="1750" kern="0" spc="-36" dirty="0">
                <a:solidFill>
                  <a:srgbClr val="E0D6DE"/>
                </a:solidFill>
                <a:latin typeface="Inter" pitchFamily="34" charset="0"/>
                <a:ea typeface="Inter" pitchFamily="34" charset="-122"/>
                <a:cs typeface="Inter" pitchFamily="34" charset="-120"/>
              </a:rPr>
              <a:t>Voie générale (2de GT)</a:t>
            </a:r>
            <a:endParaRPr lang="en-US" sz="1750" dirty="0"/>
          </a:p>
        </p:txBody>
      </p:sp>
      <p:sp>
        <p:nvSpPr>
          <p:cNvPr id="6" name="Text 4"/>
          <p:cNvSpPr/>
          <p:nvPr/>
        </p:nvSpPr>
        <p:spPr>
          <a:xfrm>
            <a:off x="793790" y="4707612"/>
            <a:ext cx="6244709" cy="362903"/>
          </a:xfrm>
          <a:prstGeom prst="rect">
            <a:avLst/>
          </a:prstGeom>
          <a:noFill/>
          <a:ln/>
        </p:spPr>
        <p:txBody>
          <a:bodyPr wrap="none" lIns="0" tIns="0" rIns="0" bIns="0" rtlCol="0" anchor="t"/>
          <a:lstStyle/>
          <a:p>
            <a:pPr marL="342900" indent="-342900" algn="l">
              <a:lnSpc>
                <a:spcPts val="2850"/>
              </a:lnSpc>
              <a:buSzPct val="100000"/>
              <a:buChar char="•"/>
            </a:pPr>
            <a:r>
              <a:rPr lang="en-US" sz="1750" kern="0" spc="-36" dirty="0">
                <a:solidFill>
                  <a:srgbClr val="E0D6DE"/>
                </a:solidFill>
                <a:latin typeface="Inter" pitchFamily="34" charset="0"/>
                <a:ea typeface="Inter" pitchFamily="34" charset="-122"/>
                <a:cs typeface="Inter" pitchFamily="34" charset="-120"/>
              </a:rPr>
              <a:t>Voie professionnelle (CAP/BAC Pro)</a:t>
            </a:r>
            <a:endParaRPr lang="en-US" sz="1750" dirty="0"/>
          </a:p>
        </p:txBody>
      </p:sp>
      <p:sp>
        <p:nvSpPr>
          <p:cNvPr id="7" name="Text 5"/>
          <p:cNvSpPr/>
          <p:nvPr/>
        </p:nvSpPr>
        <p:spPr>
          <a:xfrm>
            <a:off x="793790" y="5274588"/>
            <a:ext cx="6244709" cy="725805"/>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Ce choix est validé par le conseil de classe du 3ème trimestre.</a:t>
            </a:r>
            <a:endParaRPr lang="en-US" sz="1750" dirty="0"/>
          </a:p>
        </p:txBody>
      </p:sp>
      <p:sp>
        <p:nvSpPr>
          <p:cNvPr id="8" name="Text 6"/>
          <p:cNvSpPr/>
          <p:nvPr/>
        </p:nvSpPr>
        <p:spPr>
          <a:xfrm>
            <a:off x="7599521" y="3099554"/>
            <a:ext cx="2977039"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FF8AAF"/>
                </a:solidFill>
                <a:latin typeface="Petrona Bold" pitchFamily="34" charset="0"/>
                <a:ea typeface="Petrona Bold" pitchFamily="34" charset="-122"/>
                <a:cs typeface="Petrona Bold" pitchFamily="34" charset="-120"/>
              </a:rPr>
              <a:t>Affectation</a:t>
            </a:r>
            <a:endParaRPr lang="en-US" sz="2300" dirty="0"/>
          </a:p>
        </p:txBody>
      </p:sp>
      <p:sp>
        <p:nvSpPr>
          <p:cNvPr id="9" name="Text 7"/>
          <p:cNvSpPr/>
          <p:nvPr/>
        </p:nvSpPr>
        <p:spPr>
          <a:xfrm>
            <a:off x="7599521" y="3698438"/>
            <a:ext cx="6244709" cy="725805"/>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Le processus qui détermine l'établissement où l'élève sera inscrit.</a:t>
            </a:r>
            <a:endParaRPr lang="en-US" sz="1750" dirty="0"/>
          </a:p>
        </p:txBody>
      </p:sp>
      <p:sp>
        <p:nvSpPr>
          <p:cNvPr id="10" name="Text 8"/>
          <p:cNvSpPr/>
          <p:nvPr/>
        </p:nvSpPr>
        <p:spPr>
          <a:xfrm>
            <a:off x="7599521" y="4628317"/>
            <a:ext cx="6244709" cy="362903"/>
          </a:xfrm>
          <a:prstGeom prst="rect">
            <a:avLst/>
          </a:prstGeom>
          <a:noFill/>
          <a:ln/>
        </p:spPr>
        <p:txBody>
          <a:bodyPr wrap="none" lIns="0" tIns="0" rIns="0" bIns="0" rtlCol="0" anchor="t"/>
          <a:lstStyle/>
          <a:p>
            <a:pPr marL="342900" indent="-342900" algn="l">
              <a:lnSpc>
                <a:spcPts val="2850"/>
              </a:lnSpc>
              <a:buSzPct val="100000"/>
              <a:buChar char="•"/>
            </a:pPr>
            <a:r>
              <a:rPr lang="en-US" sz="1750" kern="0" spc="-36" dirty="0">
                <a:solidFill>
                  <a:srgbClr val="E0D6DE"/>
                </a:solidFill>
                <a:latin typeface="Inter" pitchFamily="34" charset="0"/>
                <a:ea typeface="Inter" pitchFamily="34" charset="-122"/>
                <a:cs typeface="Inter" pitchFamily="34" charset="-120"/>
              </a:rPr>
              <a:t>Gérée par le logiciel Affelnet Lycée</a:t>
            </a:r>
            <a:endParaRPr lang="en-US" sz="1750" dirty="0"/>
          </a:p>
        </p:txBody>
      </p:sp>
      <p:sp>
        <p:nvSpPr>
          <p:cNvPr id="11" name="Text 9"/>
          <p:cNvSpPr/>
          <p:nvPr/>
        </p:nvSpPr>
        <p:spPr>
          <a:xfrm>
            <a:off x="7599521" y="5070515"/>
            <a:ext cx="6244709" cy="362903"/>
          </a:xfrm>
          <a:prstGeom prst="rect">
            <a:avLst/>
          </a:prstGeom>
          <a:noFill/>
          <a:ln/>
        </p:spPr>
        <p:txBody>
          <a:bodyPr wrap="none" lIns="0" tIns="0" rIns="0" bIns="0" rtlCol="0" anchor="t"/>
          <a:lstStyle/>
          <a:p>
            <a:pPr marL="342900" indent="-342900" algn="l">
              <a:lnSpc>
                <a:spcPts val="2850"/>
              </a:lnSpc>
              <a:buSzPct val="100000"/>
              <a:buChar char="•"/>
            </a:pPr>
            <a:r>
              <a:rPr lang="en-US" sz="1750" kern="0" spc="-36" dirty="0">
                <a:solidFill>
                  <a:srgbClr val="E0D6DE"/>
                </a:solidFill>
                <a:latin typeface="Inter" pitchFamily="34" charset="0"/>
                <a:ea typeface="Inter" pitchFamily="34" charset="-122"/>
                <a:cs typeface="Inter" pitchFamily="34" charset="-120"/>
              </a:rPr>
              <a:t>Possibilité de saisir jusqu'à 15 vœux</a:t>
            </a:r>
            <a:endParaRPr lang="en-US" sz="1750" dirty="0"/>
          </a:p>
        </p:txBody>
      </p:sp>
      <p:sp>
        <p:nvSpPr>
          <p:cNvPr id="12" name="Text 10"/>
          <p:cNvSpPr/>
          <p:nvPr/>
        </p:nvSpPr>
        <p:spPr>
          <a:xfrm>
            <a:off x="7599521" y="5512713"/>
            <a:ext cx="6244709" cy="362903"/>
          </a:xfrm>
          <a:prstGeom prst="rect">
            <a:avLst/>
          </a:prstGeom>
          <a:noFill/>
          <a:ln/>
        </p:spPr>
        <p:txBody>
          <a:bodyPr wrap="none" lIns="0" tIns="0" rIns="0" bIns="0" rtlCol="0" anchor="t"/>
          <a:lstStyle/>
          <a:p>
            <a:pPr marL="342900" indent="-342900" algn="l">
              <a:lnSpc>
                <a:spcPts val="2850"/>
              </a:lnSpc>
              <a:buSzPct val="100000"/>
              <a:buChar char="•"/>
            </a:pPr>
            <a:r>
              <a:rPr lang="en-US" sz="1750" kern="0" spc="-36" dirty="0">
                <a:solidFill>
                  <a:srgbClr val="E0D6DE"/>
                </a:solidFill>
                <a:latin typeface="Inter" pitchFamily="34" charset="0"/>
                <a:ea typeface="Inter" pitchFamily="34" charset="-122"/>
                <a:cs typeface="Inter" pitchFamily="34" charset="-120"/>
              </a:rPr>
              <a:t>Processus équitable basé sur un barème</a:t>
            </a:r>
            <a:endParaRPr lang="en-US" sz="1750" dirty="0"/>
          </a:p>
        </p:txBody>
      </p:sp>
      <p:sp>
        <p:nvSpPr>
          <p:cNvPr id="13" name="Text 11"/>
          <p:cNvSpPr/>
          <p:nvPr/>
        </p:nvSpPr>
        <p:spPr>
          <a:xfrm>
            <a:off x="793790" y="6459617"/>
            <a:ext cx="13042821" cy="725805"/>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Cette année, une nouveauté importante : </a:t>
            </a:r>
            <a:r>
              <a:rPr lang="en-US" sz="1750" u="sng" kern="0" spc="-36" dirty="0">
                <a:solidFill>
                  <a:srgbClr val="E0D6DE"/>
                </a:solidFill>
                <a:latin typeface="Inter" pitchFamily="34" charset="0"/>
                <a:ea typeface="Inter" pitchFamily="34" charset="-122"/>
                <a:cs typeface="Inter" pitchFamily="34" charset="-120"/>
              </a:rPr>
              <a:t>le choix fait dans le Téléservice Affectation (TSA) alimente automatiquement le Téléservice Orientation (TSO), simplifiant ainsi les démarches pour les familles.</a:t>
            </a:r>
            <a:endParaRPr lang="en-US" sz="1750"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686276" y="539234"/>
            <a:ext cx="6029325" cy="643533"/>
          </a:xfrm>
          <a:prstGeom prst="rect">
            <a:avLst/>
          </a:prstGeom>
          <a:noFill/>
          <a:ln/>
        </p:spPr>
        <p:txBody>
          <a:bodyPr wrap="none" lIns="0" tIns="0" rIns="0" bIns="0" rtlCol="0" anchor="t"/>
          <a:lstStyle/>
          <a:p>
            <a:pPr marL="0" indent="0" algn="l">
              <a:lnSpc>
                <a:spcPts val="5050"/>
              </a:lnSpc>
              <a:buNone/>
            </a:pPr>
            <a:r>
              <a:rPr lang="en-US" sz="4050" b="1" kern="0" spc="-81" dirty="0">
                <a:solidFill>
                  <a:srgbClr val="FF8AAF"/>
                </a:solidFill>
                <a:latin typeface="Petrona Bold" pitchFamily="34" charset="0"/>
                <a:ea typeface="Petrona Bold" pitchFamily="34" charset="-122"/>
                <a:cs typeface="Petrona Bold" pitchFamily="34" charset="-120"/>
              </a:rPr>
              <a:t>Le Processus d'Orientation</a:t>
            </a:r>
            <a:endParaRPr lang="en-US" sz="4050" dirty="0"/>
          </a:p>
        </p:txBody>
      </p:sp>
      <p:pic>
        <p:nvPicPr>
          <p:cNvPr id="3" name="Image 0" descr="preencoded.png"/>
          <p:cNvPicPr>
            <a:picLocks noChangeAspect="1"/>
          </p:cNvPicPr>
          <p:nvPr/>
        </p:nvPicPr>
        <p:blipFill>
          <a:blip r:embed="rId3"/>
          <a:stretch>
            <a:fillRect/>
          </a:stretch>
        </p:blipFill>
        <p:spPr>
          <a:xfrm>
            <a:off x="686276" y="1574959"/>
            <a:ext cx="980480" cy="1176576"/>
          </a:xfrm>
          <a:prstGeom prst="rect">
            <a:avLst/>
          </a:prstGeom>
        </p:spPr>
      </p:pic>
      <p:sp>
        <p:nvSpPr>
          <p:cNvPr id="4" name="Text 1"/>
          <p:cNvSpPr/>
          <p:nvPr/>
        </p:nvSpPr>
        <p:spPr>
          <a:xfrm>
            <a:off x="1960840" y="1771055"/>
            <a:ext cx="2884051" cy="321707"/>
          </a:xfrm>
          <a:prstGeom prst="rect">
            <a:avLst/>
          </a:prstGeom>
          <a:noFill/>
          <a:ln/>
        </p:spPr>
        <p:txBody>
          <a:bodyPr wrap="none" lIns="0" tIns="0" rIns="0" bIns="0" rtlCol="0" anchor="t"/>
          <a:lstStyle/>
          <a:p>
            <a:pPr marL="0" indent="0" algn="l">
              <a:lnSpc>
                <a:spcPts val="2500"/>
              </a:lnSpc>
              <a:buNone/>
            </a:pPr>
            <a:r>
              <a:rPr lang="en-US" sz="2000" b="1" kern="0" spc="-41" dirty="0">
                <a:solidFill>
                  <a:srgbClr val="E0D6DE"/>
                </a:solidFill>
                <a:latin typeface="Petrona Bold" pitchFamily="34" charset="0"/>
                <a:ea typeface="Petrona Bold" pitchFamily="34" charset="-122"/>
                <a:cs typeface="Petrona Bold" pitchFamily="34" charset="-120"/>
              </a:rPr>
              <a:t>Formulation des souhaits</a:t>
            </a:r>
            <a:endParaRPr lang="en-US" sz="2000" dirty="0"/>
          </a:p>
        </p:txBody>
      </p:sp>
      <p:sp>
        <p:nvSpPr>
          <p:cNvPr id="5" name="Text 2"/>
          <p:cNvSpPr/>
          <p:nvPr/>
        </p:nvSpPr>
        <p:spPr>
          <a:xfrm>
            <a:off x="1960840" y="2210395"/>
            <a:ext cx="11983283" cy="313730"/>
          </a:xfrm>
          <a:prstGeom prst="rect">
            <a:avLst/>
          </a:prstGeom>
          <a:noFill/>
          <a:ln/>
        </p:spPr>
        <p:txBody>
          <a:bodyPr wrap="none" lIns="0" tIns="0" rIns="0" bIns="0" rtlCol="0" anchor="t"/>
          <a:lstStyle/>
          <a:p>
            <a:pPr marL="0" indent="0" algn="l">
              <a:lnSpc>
                <a:spcPts val="2450"/>
              </a:lnSpc>
              <a:buNone/>
            </a:pPr>
            <a:r>
              <a:rPr lang="en-US" sz="1500" kern="0" spc="-31" dirty="0">
                <a:solidFill>
                  <a:srgbClr val="E0D6DE"/>
                </a:solidFill>
                <a:latin typeface="Inter" pitchFamily="34" charset="0"/>
                <a:ea typeface="Inter" pitchFamily="34" charset="-122"/>
                <a:cs typeface="Inter" pitchFamily="34" charset="-120"/>
              </a:rPr>
              <a:t>Les familles expriment leurs souhaits d'orientation (2de GT, CAP, Bac Pro) en les hiérarchisant si plusieurs voies sont choisies.</a:t>
            </a:r>
            <a:endParaRPr lang="en-US" sz="1500" dirty="0"/>
          </a:p>
        </p:txBody>
      </p:sp>
      <p:pic>
        <p:nvPicPr>
          <p:cNvPr id="6" name="Image 1" descr="preencoded.png"/>
          <p:cNvPicPr>
            <a:picLocks noChangeAspect="1"/>
          </p:cNvPicPr>
          <p:nvPr/>
        </p:nvPicPr>
        <p:blipFill>
          <a:blip r:embed="rId4"/>
          <a:stretch>
            <a:fillRect/>
          </a:stretch>
        </p:blipFill>
        <p:spPr>
          <a:xfrm>
            <a:off x="686276" y="2751534"/>
            <a:ext cx="980480" cy="1176576"/>
          </a:xfrm>
          <a:prstGeom prst="rect">
            <a:avLst/>
          </a:prstGeom>
        </p:spPr>
      </p:pic>
      <p:sp>
        <p:nvSpPr>
          <p:cNvPr id="7" name="Text 3"/>
          <p:cNvSpPr/>
          <p:nvPr/>
        </p:nvSpPr>
        <p:spPr>
          <a:xfrm>
            <a:off x="1960840" y="2947630"/>
            <a:ext cx="2573893" cy="321707"/>
          </a:xfrm>
          <a:prstGeom prst="rect">
            <a:avLst/>
          </a:prstGeom>
          <a:noFill/>
          <a:ln/>
        </p:spPr>
        <p:txBody>
          <a:bodyPr wrap="none" lIns="0" tIns="0" rIns="0" bIns="0" rtlCol="0" anchor="t"/>
          <a:lstStyle/>
          <a:p>
            <a:pPr marL="0" indent="0" algn="l">
              <a:lnSpc>
                <a:spcPts val="2500"/>
              </a:lnSpc>
              <a:buNone/>
            </a:pPr>
            <a:r>
              <a:rPr lang="en-US" sz="2000" b="1" kern="0" spc="-41" dirty="0">
                <a:solidFill>
                  <a:srgbClr val="E0D6DE"/>
                </a:solidFill>
                <a:latin typeface="Petrona Bold" pitchFamily="34" charset="0"/>
                <a:ea typeface="Petrona Bold" pitchFamily="34" charset="-122"/>
                <a:cs typeface="Petrona Bold" pitchFamily="34" charset="-120"/>
              </a:rPr>
              <a:t>Conseil de classe</a:t>
            </a:r>
            <a:endParaRPr lang="en-US" sz="2000" dirty="0"/>
          </a:p>
        </p:txBody>
      </p:sp>
      <p:sp>
        <p:nvSpPr>
          <p:cNvPr id="8" name="Text 4"/>
          <p:cNvSpPr/>
          <p:nvPr/>
        </p:nvSpPr>
        <p:spPr>
          <a:xfrm>
            <a:off x="1960840" y="3386971"/>
            <a:ext cx="11983283" cy="313730"/>
          </a:xfrm>
          <a:prstGeom prst="rect">
            <a:avLst/>
          </a:prstGeom>
          <a:noFill/>
          <a:ln/>
        </p:spPr>
        <p:txBody>
          <a:bodyPr wrap="none" lIns="0" tIns="0" rIns="0" bIns="0" rtlCol="0" anchor="t"/>
          <a:lstStyle/>
          <a:p>
            <a:pPr marL="0" indent="0" algn="l">
              <a:lnSpc>
                <a:spcPts val="2450"/>
              </a:lnSpc>
              <a:buNone/>
            </a:pPr>
            <a:r>
              <a:rPr lang="en-US" sz="1500" kern="0" spc="-31" dirty="0">
                <a:solidFill>
                  <a:srgbClr val="E0D6DE"/>
                </a:solidFill>
                <a:latin typeface="Inter" pitchFamily="34" charset="0"/>
                <a:ea typeface="Inter" pitchFamily="34" charset="-122"/>
                <a:cs typeface="Inter" pitchFamily="34" charset="-120"/>
              </a:rPr>
              <a:t>Le conseil de classe du 3ème trimestre émet un avis définitif sur les choix d'orientation des familles.</a:t>
            </a:r>
            <a:endParaRPr lang="en-US" sz="1500" dirty="0"/>
          </a:p>
        </p:txBody>
      </p:sp>
      <p:pic>
        <p:nvPicPr>
          <p:cNvPr id="9" name="Image 2" descr="preencoded.png"/>
          <p:cNvPicPr>
            <a:picLocks noChangeAspect="1"/>
          </p:cNvPicPr>
          <p:nvPr/>
        </p:nvPicPr>
        <p:blipFill>
          <a:blip r:embed="rId5"/>
          <a:stretch>
            <a:fillRect/>
          </a:stretch>
        </p:blipFill>
        <p:spPr>
          <a:xfrm>
            <a:off x="686276" y="3928110"/>
            <a:ext cx="980480" cy="1458992"/>
          </a:xfrm>
          <a:prstGeom prst="rect">
            <a:avLst/>
          </a:prstGeom>
        </p:spPr>
      </p:pic>
      <p:sp>
        <p:nvSpPr>
          <p:cNvPr id="10" name="Text 5"/>
          <p:cNvSpPr/>
          <p:nvPr/>
        </p:nvSpPr>
        <p:spPr>
          <a:xfrm>
            <a:off x="1960840" y="4124206"/>
            <a:ext cx="2573893" cy="321707"/>
          </a:xfrm>
          <a:prstGeom prst="rect">
            <a:avLst/>
          </a:prstGeom>
          <a:noFill/>
          <a:ln/>
        </p:spPr>
        <p:txBody>
          <a:bodyPr wrap="none" lIns="0" tIns="0" rIns="0" bIns="0" rtlCol="0" anchor="t"/>
          <a:lstStyle/>
          <a:p>
            <a:pPr marL="0" indent="0" algn="l">
              <a:lnSpc>
                <a:spcPts val="2500"/>
              </a:lnSpc>
              <a:buNone/>
            </a:pPr>
            <a:r>
              <a:rPr lang="en-US" sz="2000" b="1" kern="0" spc="-41" dirty="0">
                <a:solidFill>
                  <a:srgbClr val="E0D6DE"/>
                </a:solidFill>
                <a:latin typeface="Petrona Bold" pitchFamily="34" charset="0"/>
                <a:ea typeface="Petrona Bold" pitchFamily="34" charset="-122"/>
                <a:cs typeface="Petrona Bold" pitchFamily="34" charset="-120"/>
              </a:rPr>
              <a:t>Décision d'orientation</a:t>
            </a:r>
            <a:endParaRPr lang="en-US" sz="2000" dirty="0"/>
          </a:p>
        </p:txBody>
      </p:sp>
      <p:sp>
        <p:nvSpPr>
          <p:cNvPr id="11" name="Text 6"/>
          <p:cNvSpPr/>
          <p:nvPr/>
        </p:nvSpPr>
        <p:spPr>
          <a:xfrm>
            <a:off x="1960840" y="4563547"/>
            <a:ext cx="11983283" cy="627459"/>
          </a:xfrm>
          <a:prstGeom prst="rect">
            <a:avLst/>
          </a:prstGeom>
          <a:noFill/>
          <a:ln/>
        </p:spPr>
        <p:txBody>
          <a:bodyPr wrap="square" lIns="0" tIns="0" rIns="0" bIns="0" rtlCol="0" anchor="t"/>
          <a:lstStyle/>
          <a:p>
            <a:pPr marL="0" indent="0" algn="l">
              <a:lnSpc>
                <a:spcPts val="2450"/>
              </a:lnSpc>
              <a:buNone/>
            </a:pPr>
            <a:r>
              <a:rPr lang="en-US" sz="1500" kern="0" spc="-31" dirty="0">
                <a:solidFill>
                  <a:srgbClr val="E0D6DE"/>
                </a:solidFill>
                <a:latin typeface="Inter" pitchFamily="34" charset="0"/>
                <a:ea typeface="Inter" pitchFamily="34" charset="-122"/>
                <a:cs typeface="Inter" pitchFamily="34" charset="-120"/>
              </a:rPr>
              <a:t>Si les avis sont conformes aux demandes : le chef d'établissement notifie la décision que les parents doivent accuser réception dans TSO.</a:t>
            </a:r>
            <a:endParaRPr lang="en-US" sz="1500" dirty="0"/>
          </a:p>
        </p:txBody>
      </p:sp>
      <p:pic>
        <p:nvPicPr>
          <p:cNvPr id="12" name="Image 3" descr="preencoded.png"/>
          <p:cNvPicPr>
            <a:picLocks noChangeAspect="1"/>
          </p:cNvPicPr>
          <p:nvPr/>
        </p:nvPicPr>
        <p:blipFill>
          <a:blip r:embed="rId6"/>
          <a:stretch>
            <a:fillRect/>
          </a:stretch>
        </p:blipFill>
        <p:spPr>
          <a:xfrm>
            <a:off x="686276" y="5387102"/>
            <a:ext cx="980480" cy="1458992"/>
          </a:xfrm>
          <a:prstGeom prst="rect">
            <a:avLst/>
          </a:prstGeom>
        </p:spPr>
      </p:pic>
      <p:sp>
        <p:nvSpPr>
          <p:cNvPr id="13" name="Text 7"/>
          <p:cNvSpPr/>
          <p:nvPr/>
        </p:nvSpPr>
        <p:spPr>
          <a:xfrm>
            <a:off x="1960840" y="5583198"/>
            <a:ext cx="2573893" cy="321707"/>
          </a:xfrm>
          <a:prstGeom prst="rect">
            <a:avLst/>
          </a:prstGeom>
          <a:noFill/>
          <a:ln/>
        </p:spPr>
        <p:txBody>
          <a:bodyPr wrap="none" lIns="0" tIns="0" rIns="0" bIns="0" rtlCol="0" anchor="t"/>
          <a:lstStyle/>
          <a:p>
            <a:pPr marL="0" indent="0" algn="l">
              <a:lnSpc>
                <a:spcPts val="2500"/>
              </a:lnSpc>
              <a:buNone/>
            </a:pPr>
            <a:r>
              <a:rPr lang="en-US" sz="2000" b="1" kern="0" spc="-41" dirty="0">
                <a:solidFill>
                  <a:srgbClr val="E0D6DE"/>
                </a:solidFill>
                <a:latin typeface="Petrona Bold" pitchFamily="34" charset="0"/>
                <a:ea typeface="Petrona Bold" pitchFamily="34" charset="-122"/>
                <a:cs typeface="Petrona Bold" pitchFamily="34" charset="-120"/>
              </a:rPr>
              <a:t>En cas de désaccord</a:t>
            </a:r>
            <a:endParaRPr lang="en-US" sz="2000" dirty="0"/>
          </a:p>
        </p:txBody>
      </p:sp>
      <p:sp>
        <p:nvSpPr>
          <p:cNvPr id="14" name="Text 8"/>
          <p:cNvSpPr/>
          <p:nvPr/>
        </p:nvSpPr>
        <p:spPr>
          <a:xfrm>
            <a:off x="1960840" y="6022538"/>
            <a:ext cx="11983283" cy="627459"/>
          </a:xfrm>
          <a:prstGeom prst="rect">
            <a:avLst/>
          </a:prstGeom>
          <a:noFill/>
          <a:ln/>
        </p:spPr>
        <p:txBody>
          <a:bodyPr wrap="square" lIns="0" tIns="0" rIns="0" bIns="0" rtlCol="0" anchor="t"/>
          <a:lstStyle/>
          <a:p>
            <a:pPr marL="0" indent="0" algn="l">
              <a:lnSpc>
                <a:spcPts val="2450"/>
              </a:lnSpc>
              <a:buNone/>
            </a:pPr>
            <a:r>
              <a:rPr lang="en-US" sz="1500" kern="0" spc="-31" dirty="0">
                <a:solidFill>
                  <a:srgbClr val="E0D6DE"/>
                </a:solidFill>
                <a:latin typeface="Inter" pitchFamily="34" charset="0"/>
                <a:ea typeface="Inter" pitchFamily="34" charset="-122"/>
                <a:cs typeface="Inter" pitchFamily="34" charset="-120"/>
              </a:rPr>
              <a:t>Si les avis ne sont pas conformes : entretien avec le chef d'établissement, puis décision. Les parents ont 3 jours ouvrables pour faire appel.</a:t>
            </a:r>
            <a:endParaRPr lang="en-US" sz="1500" dirty="0"/>
          </a:p>
        </p:txBody>
      </p:sp>
      <p:sp>
        <p:nvSpPr>
          <p:cNvPr id="15" name="Text 9"/>
          <p:cNvSpPr/>
          <p:nvPr/>
        </p:nvSpPr>
        <p:spPr>
          <a:xfrm>
            <a:off x="686276" y="7066598"/>
            <a:ext cx="13257848" cy="627459"/>
          </a:xfrm>
          <a:prstGeom prst="rect">
            <a:avLst/>
          </a:prstGeom>
          <a:noFill/>
          <a:ln/>
        </p:spPr>
        <p:txBody>
          <a:bodyPr wrap="square" lIns="0" tIns="0" rIns="0" bIns="0" rtlCol="0" anchor="t"/>
          <a:lstStyle/>
          <a:p>
            <a:pPr marL="0" indent="0" algn="l">
              <a:lnSpc>
                <a:spcPts val="2450"/>
              </a:lnSpc>
              <a:buNone/>
            </a:pPr>
            <a:r>
              <a:rPr lang="en-US" sz="1500" kern="0" spc="-31" dirty="0">
                <a:solidFill>
                  <a:srgbClr val="E0D6DE"/>
                </a:solidFill>
                <a:latin typeface="Inter" pitchFamily="34" charset="0"/>
                <a:ea typeface="Inter" pitchFamily="34" charset="-122"/>
                <a:cs typeface="Inter" pitchFamily="34" charset="-120"/>
              </a:rPr>
              <a:t>Important : Le redoublement n'est pas considéré comme une voie d'orientation. Il est fortement recommandé aux familles d'anticiper une possible décision négative de la commission d'appel en formulant des vœux alternatifs avant le 10 juin.</a:t>
            </a:r>
            <a:endParaRPr lang="en-US" sz="1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793790" y="1262063"/>
            <a:ext cx="10155436" cy="744260"/>
          </a:xfrm>
          <a:prstGeom prst="rect">
            <a:avLst/>
          </a:prstGeom>
          <a:noFill/>
          <a:ln/>
        </p:spPr>
        <p:txBody>
          <a:bodyPr wrap="none" lIns="0" tIns="0" rIns="0" bIns="0" rtlCol="0" anchor="t"/>
          <a:lstStyle/>
          <a:p>
            <a:pPr marL="0" indent="0" algn="l">
              <a:lnSpc>
                <a:spcPts val="5850"/>
              </a:lnSpc>
              <a:buNone/>
            </a:pPr>
            <a:r>
              <a:rPr lang="en-US" sz="4650" b="1" kern="0" spc="-94" dirty="0">
                <a:solidFill>
                  <a:srgbClr val="FF8AAF"/>
                </a:solidFill>
                <a:latin typeface="Petrona Bold" pitchFamily="34" charset="0"/>
                <a:ea typeface="Petrona Bold" pitchFamily="34" charset="-122"/>
                <a:cs typeface="Petrona Bold" pitchFamily="34" charset="-120"/>
              </a:rPr>
              <a:t>Le Système d'Affectation Affelnet Lycée</a:t>
            </a:r>
            <a:endParaRPr lang="en-US" sz="4650" dirty="0"/>
          </a:p>
        </p:txBody>
      </p:sp>
      <p:sp>
        <p:nvSpPr>
          <p:cNvPr id="3" name="Shape 1"/>
          <p:cNvSpPr/>
          <p:nvPr/>
        </p:nvSpPr>
        <p:spPr>
          <a:xfrm>
            <a:off x="793790" y="2459950"/>
            <a:ext cx="4196358" cy="3163610"/>
          </a:xfrm>
          <a:prstGeom prst="roundRect">
            <a:avLst>
              <a:gd name="adj" fmla="val 3011"/>
            </a:avLst>
          </a:prstGeom>
          <a:solidFill>
            <a:srgbClr val="2F1D63"/>
          </a:solidFill>
          <a:ln w="7620">
            <a:solidFill>
              <a:srgbClr val="48367C"/>
            </a:solidFill>
            <a:prstDash val="solid"/>
          </a:ln>
        </p:spPr>
      </p:sp>
      <p:sp>
        <p:nvSpPr>
          <p:cNvPr id="4" name="Text 2"/>
          <p:cNvSpPr/>
          <p:nvPr/>
        </p:nvSpPr>
        <p:spPr>
          <a:xfrm>
            <a:off x="1028224" y="2694384"/>
            <a:ext cx="3727490" cy="744141"/>
          </a:xfrm>
          <a:prstGeom prst="rect">
            <a:avLst/>
          </a:prstGeom>
          <a:noFill/>
          <a:ln/>
        </p:spPr>
        <p:txBody>
          <a:bodyPr wrap="squar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Principes de fonctionnement</a:t>
            </a:r>
            <a:endParaRPr lang="en-US" sz="2300" dirty="0"/>
          </a:p>
        </p:txBody>
      </p:sp>
      <p:sp>
        <p:nvSpPr>
          <p:cNvPr id="5" name="Text 3"/>
          <p:cNvSpPr/>
          <p:nvPr/>
        </p:nvSpPr>
        <p:spPr>
          <a:xfrm>
            <a:off x="1028224" y="3574613"/>
            <a:ext cx="3727490" cy="1814513"/>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Affelnet Lycée assure un traitement équitable et transparent des vœux des élèves, en calculant un barème basé sur les résultats scolaires et les compétences du socle commun.</a:t>
            </a:r>
            <a:endParaRPr lang="en-US" sz="1750" dirty="0"/>
          </a:p>
        </p:txBody>
      </p:sp>
      <p:sp>
        <p:nvSpPr>
          <p:cNvPr id="6" name="Shape 4"/>
          <p:cNvSpPr/>
          <p:nvPr/>
        </p:nvSpPr>
        <p:spPr>
          <a:xfrm>
            <a:off x="5216962" y="2459950"/>
            <a:ext cx="4196358" cy="3163610"/>
          </a:xfrm>
          <a:prstGeom prst="roundRect">
            <a:avLst>
              <a:gd name="adj" fmla="val 3011"/>
            </a:avLst>
          </a:prstGeom>
          <a:solidFill>
            <a:srgbClr val="2F1D63"/>
          </a:solidFill>
          <a:ln w="7620">
            <a:solidFill>
              <a:srgbClr val="48367C"/>
            </a:solidFill>
            <a:prstDash val="solid"/>
          </a:ln>
        </p:spPr>
      </p:sp>
      <p:sp>
        <p:nvSpPr>
          <p:cNvPr id="7" name="Text 5"/>
          <p:cNvSpPr/>
          <p:nvPr/>
        </p:nvSpPr>
        <p:spPr>
          <a:xfrm>
            <a:off x="5451396" y="2694384"/>
            <a:ext cx="3727490" cy="744141"/>
          </a:xfrm>
          <a:prstGeom prst="rect">
            <a:avLst/>
          </a:prstGeom>
          <a:noFill/>
          <a:ln/>
        </p:spPr>
        <p:txBody>
          <a:bodyPr wrap="squar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Importance de l'ordre des vœux</a:t>
            </a:r>
            <a:endParaRPr lang="en-US" sz="2300" dirty="0"/>
          </a:p>
        </p:txBody>
      </p:sp>
      <p:sp>
        <p:nvSpPr>
          <p:cNvPr id="8" name="Text 6"/>
          <p:cNvSpPr/>
          <p:nvPr/>
        </p:nvSpPr>
        <p:spPr>
          <a:xfrm>
            <a:off x="5451396" y="3574613"/>
            <a:ext cx="3727490" cy="1814513"/>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Le logiciel classe les candidats et propose une place sur le vœu le mieux placé possible. L'ordre de vos vœux est donc crucial, car il détermine la priorité de traitement.</a:t>
            </a:r>
            <a:endParaRPr lang="en-US" sz="1750" dirty="0"/>
          </a:p>
        </p:txBody>
      </p:sp>
      <p:sp>
        <p:nvSpPr>
          <p:cNvPr id="9" name="Shape 7"/>
          <p:cNvSpPr/>
          <p:nvPr/>
        </p:nvSpPr>
        <p:spPr>
          <a:xfrm>
            <a:off x="9640133" y="2459950"/>
            <a:ext cx="4196358" cy="3163610"/>
          </a:xfrm>
          <a:prstGeom prst="roundRect">
            <a:avLst>
              <a:gd name="adj" fmla="val 3011"/>
            </a:avLst>
          </a:prstGeom>
          <a:solidFill>
            <a:srgbClr val="2F1D63"/>
          </a:solidFill>
          <a:ln w="7620">
            <a:solidFill>
              <a:srgbClr val="48367C"/>
            </a:solidFill>
            <a:prstDash val="solid"/>
          </a:ln>
        </p:spPr>
      </p:sp>
      <p:sp>
        <p:nvSpPr>
          <p:cNvPr id="10" name="Text 8"/>
          <p:cNvSpPr/>
          <p:nvPr/>
        </p:nvSpPr>
        <p:spPr>
          <a:xfrm>
            <a:off x="9874568" y="2694384"/>
            <a:ext cx="3497223"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Nombre de vœux possibles</a:t>
            </a:r>
            <a:endParaRPr lang="en-US" sz="2300" dirty="0"/>
          </a:p>
        </p:txBody>
      </p:sp>
      <p:sp>
        <p:nvSpPr>
          <p:cNvPr id="11" name="Text 9"/>
          <p:cNvSpPr/>
          <p:nvPr/>
        </p:nvSpPr>
        <p:spPr>
          <a:xfrm>
            <a:off x="9874568" y="3202543"/>
            <a:ext cx="3727490" cy="1814513"/>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Les familles peuvent saisir jusqu'à 15 vœux (10 académiques, 5 nationaux) dans le Téléservice Affectation. Il n'y a pas de bonus accordé au premier vœu.</a:t>
            </a:r>
            <a:endParaRPr lang="en-US" sz="1750" dirty="0"/>
          </a:p>
        </p:txBody>
      </p:sp>
      <p:sp>
        <p:nvSpPr>
          <p:cNvPr id="12" name="Text 10"/>
          <p:cNvSpPr/>
          <p:nvPr/>
        </p:nvSpPr>
        <p:spPr>
          <a:xfrm>
            <a:off x="793790" y="5878711"/>
            <a:ext cx="13042821" cy="1088708"/>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Rappel important : Tout élève n'ayant pas atteint 16 ans est soumis à l'obligation scolaire et doit impérativement formuler des vœux dans le système. Les résultats seront communiqués le 27 juin 2025, mais l'affectation ne constitue pas une inscription automatique.</a:t>
            </a:r>
            <a:endParaRPr lang="en-US" sz="17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793790" y="1095018"/>
            <a:ext cx="13042821" cy="1488519"/>
          </a:xfrm>
          <a:prstGeom prst="rect">
            <a:avLst/>
          </a:prstGeom>
          <a:noFill/>
          <a:ln/>
        </p:spPr>
        <p:txBody>
          <a:bodyPr wrap="square" lIns="0" tIns="0" rIns="0" bIns="0" rtlCol="0" anchor="t"/>
          <a:lstStyle/>
          <a:p>
            <a:pPr marL="0" indent="0" algn="l">
              <a:lnSpc>
                <a:spcPts val="5850"/>
              </a:lnSpc>
              <a:buNone/>
            </a:pPr>
            <a:r>
              <a:rPr lang="en-US" sz="4650" b="1" kern="0" spc="-94" dirty="0">
                <a:solidFill>
                  <a:srgbClr val="FF8AAF"/>
                </a:solidFill>
                <a:latin typeface="Petrona Bold" pitchFamily="34" charset="0"/>
                <a:ea typeface="Petrona Bold" pitchFamily="34" charset="-122"/>
                <a:cs typeface="Petrona Bold" pitchFamily="34" charset="-120"/>
              </a:rPr>
              <a:t>Les Spécificités de la Seconde Générale et Technologique</a:t>
            </a:r>
            <a:endParaRPr lang="en-US" sz="4650" dirty="0"/>
          </a:p>
        </p:txBody>
      </p:sp>
      <p:pic>
        <p:nvPicPr>
          <p:cNvPr id="3" name="Image 0" descr="preencoded.png"/>
          <p:cNvPicPr>
            <a:picLocks noChangeAspect="1"/>
          </p:cNvPicPr>
          <p:nvPr/>
        </p:nvPicPr>
        <p:blipFill>
          <a:blip r:embed="rId3"/>
          <a:stretch>
            <a:fillRect/>
          </a:stretch>
        </p:blipFill>
        <p:spPr>
          <a:xfrm>
            <a:off x="793790" y="3037165"/>
            <a:ext cx="566976" cy="566976"/>
          </a:xfrm>
          <a:prstGeom prst="rect">
            <a:avLst/>
          </a:prstGeom>
        </p:spPr>
      </p:pic>
      <p:sp>
        <p:nvSpPr>
          <p:cNvPr id="4" name="Text 1"/>
          <p:cNvSpPr/>
          <p:nvPr/>
        </p:nvSpPr>
        <p:spPr>
          <a:xfrm>
            <a:off x="793790" y="3830955"/>
            <a:ext cx="2977039"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Non contingentée</a:t>
            </a:r>
            <a:endParaRPr lang="en-US" sz="2300" dirty="0"/>
          </a:p>
        </p:txBody>
      </p:sp>
      <p:sp>
        <p:nvSpPr>
          <p:cNvPr id="5" name="Text 2"/>
          <p:cNvSpPr/>
          <p:nvPr/>
        </p:nvSpPr>
        <p:spPr>
          <a:xfrm>
            <a:off x="793790" y="4339114"/>
            <a:ext cx="4120753" cy="1814513"/>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L'affectation se fait sur le lycée de secteur, déterminé par la domiciliation des parents ou du responsable légal. Possibilité de demande de dérogation (annexe 5).</a:t>
            </a:r>
            <a:endParaRPr lang="en-US" sz="1750" dirty="0"/>
          </a:p>
        </p:txBody>
      </p:sp>
      <p:pic>
        <p:nvPicPr>
          <p:cNvPr id="6" name="Image 1" descr="preencoded.png"/>
          <p:cNvPicPr>
            <a:picLocks noChangeAspect="1"/>
          </p:cNvPicPr>
          <p:nvPr/>
        </p:nvPicPr>
        <p:blipFill>
          <a:blip r:embed="rId4"/>
          <a:stretch>
            <a:fillRect/>
          </a:stretch>
        </p:blipFill>
        <p:spPr>
          <a:xfrm>
            <a:off x="5254704" y="3037165"/>
            <a:ext cx="566976" cy="566976"/>
          </a:xfrm>
          <a:prstGeom prst="rect">
            <a:avLst/>
          </a:prstGeom>
        </p:spPr>
      </p:pic>
      <p:sp>
        <p:nvSpPr>
          <p:cNvPr id="7" name="Text 3"/>
          <p:cNvSpPr/>
          <p:nvPr/>
        </p:nvSpPr>
        <p:spPr>
          <a:xfrm>
            <a:off x="5254704" y="3830955"/>
            <a:ext cx="2977039"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Contingentée</a:t>
            </a:r>
            <a:endParaRPr lang="en-US" sz="2300" dirty="0"/>
          </a:p>
        </p:txBody>
      </p:sp>
      <p:sp>
        <p:nvSpPr>
          <p:cNvPr id="8" name="Text 4"/>
          <p:cNvSpPr/>
          <p:nvPr/>
        </p:nvSpPr>
        <p:spPr>
          <a:xfrm>
            <a:off x="5254704" y="4339114"/>
            <a:ext cx="4120872" cy="1814513"/>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Certaines sections ont une capacité limitée : 2STHR Lourdes, 2de Création et Culture Design Jean Dupuy, Écologie Agronomie LEGTA Vic en Bigorre. Un code spécifique apparaît dans Affelnet.</a:t>
            </a:r>
            <a:endParaRPr lang="en-US" sz="1750" dirty="0"/>
          </a:p>
        </p:txBody>
      </p:sp>
      <p:pic>
        <p:nvPicPr>
          <p:cNvPr id="9" name="Image 2" descr="preencoded.png"/>
          <p:cNvPicPr>
            <a:picLocks noChangeAspect="1"/>
          </p:cNvPicPr>
          <p:nvPr/>
        </p:nvPicPr>
        <p:blipFill>
          <a:blip r:embed="rId5"/>
          <a:stretch>
            <a:fillRect/>
          </a:stretch>
        </p:blipFill>
        <p:spPr>
          <a:xfrm>
            <a:off x="9715738" y="3037165"/>
            <a:ext cx="566976" cy="566976"/>
          </a:xfrm>
          <a:prstGeom prst="rect">
            <a:avLst/>
          </a:prstGeom>
        </p:spPr>
      </p:pic>
      <p:sp>
        <p:nvSpPr>
          <p:cNvPr id="10" name="Text 5"/>
          <p:cNvSpPr/>
          <p:nvPr/>
        </p:nvSpPr>
        <p:spPr>
          <a:xfrm>
            <a:off x="9715738" y="3830955"/>
            <a:ext cx="2977039" cy="372070"/>
          </a:xfrm>
          <a:prstGeom prst="rect">
            <a:avLst/>
          </a:prstGeom>
          <a:noFill/>
          <a:ln/>
        </p:spPr>
        <p:txBody>
          <a:bodyPr wrap="none" lIns="0" tIns="0" rIns="0" bIns="0" rtlCol="0" anchor="t"/>
          <a:lstStyle/>
          <a:p>
            <a:pPr marL="0" indent="0" algn="l">
              <a:lnSpc>
                <a:spcPts val="2900"/>
              </a:lnSpc>
              <a:buNone/>
            </a:pPr>
            <a:r>
              <a:rPr lang="en-US" sz="2300" b="1" kern="0" spc="-47" dirty="0">
                <a:solidFill>
                  <a:srgbClr val="E0D6DE"/>
                </a:solidFill>
                <a:latin typeface="Petrona Bold" pitchFamily="34" charset="0"/>
                <a:ea typeface="Petrona Bold" pitchFamily="34" charset="-122"/>
                <a:cs typeface="Petrona Bold" pitchFamily="34" charset="-120"/>
              </a:rPr>
              <a:t>Enseignement privé</a:t>
            </a:r>
            <a:endParaRPr lang="en-US" sz="2300" dirty="0"/>
          </a:p>
        </p:txBody>
      </p:sp>
      <p:sp>
        <p:nvSpPr>
          <p:cNvPr id="11" name="Text 6"/>
          <p:cNvSpPr/>
          <p:nvPr/>
        </p:nvSpPr>
        <p:spPr>
          <a:xfrm>
            <a:off x="9715738" y="4339114"/>
            <a:ext cx="4120753" cy="1451610"/>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Les vœux sont saisis dans Affelnet, mais c'est l'établissement d'accueil qui décide, en commission, s'il accepte l'élève.</a:t>
            </a:r>
            <a:endParaRPr lang="en-US" sz="1750" dirty="0"/>
          </a:p>
        </p:txBody>
      </p:sp>
      <p:sp>
        <p:nvSpPr>
          <p:cNvPr id="12" name="Text 7"/>
          <p:cNvSpPr/>
          <p:nvPr/>
        </p:nvSpPr>
        <p:spPr>
          <a:xfrm>
            <a:off x="793790" y="6408777"/>
            <a:ext cx="13042821" cy="725805"/>
          </a:xfrm>
          <a:prstGeom prst="rect">
            <a:avLst/>
          </a:prstGeom>
          <a:noFill/>
          <a:ln/>
        </p:spPr>
        <p:txBody>
          <a:bodyPr wrap="square" lIns="0" tIns="0" rIns="0" bIns="0" rtlCol="0" anchor="t"/>
          <a:lstStyle/>
          <a:p>
            <a:pPr marL="0" indent="0" algn="l">
              <a:lnSpc>
                <a:spcPts val="2850"/>
              </a:lnSpc>
              <a:buNone/>
            </a:pPr>
            <a:r>
              <a:rPr lang="en-US" sz="1750" kern="0" spc="-36" dirty="0">
                <a:solidFill>
                  <a:srgbClr val="E0D6DE"/>
                </a:solidFill>
                <a:latin typeface="Inter" pitchFamily="34" charset="0"/>
                <a:ea typeface="Inter" pitchFamily="34" charset="-122"/>
                <a:cs typeface="Inter" pitchFamily="34" charset="-120"/>
              </a:rPr>
              <a:t>Pour les lycées de secteur, l'affectation est généralement garantie si l'orientation vers la 2de GT a été validée. En revanche, pour les sections contingentées, le barème de l'élève jouera un rôle déterminant dans l'affectation.</a:t>
            </a:r>
            <a:endParaRPr lang="en-US" sz="17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627817" y="635437"/>
            <a:ext cx="8964335" cy="588526"/>
          </a:xfrm>
          <a:prstGeom prst="rect">
            <a:avLst/>
          </a:prstGeom>
          <a:noFill/>
          <a:ln/>
        </p:spPr>
        <p:txBody>
          <a:bodyPr wrap="none" lIns="0" tIns="0" rIns="0" bIns="0" rtlCol="0" anchor="t"/>
          <a:lstStyle/>
          <a:p>
            <a:pPr marL="0" indent="0" algn="l">
              <a:lnSpc>
                <a:spcPts val="4600"/>
              </a:lnSpc>
              <a:buNone/>
            </a:pPr>
            <a:r>
              <a:rPr lang="en-US" sz="3700" b="1" kern="0" spc="-74" dirty="0">
                <a:solidFill>
                  <a:srgbClr val="FF8AAF"/>
                </a:solidFill>
                <a:latin typeface="Petrona Bold" pitchFamily="34" charset="0"/>
                <a:ea typeface="Petrona Bold" pitchFamily="34" charset="-122"/>
                <a:cs typeface="Petrona Bold" pitchFamily="34" charset="-120"/>
              </a:rPr>
              <a:t>La Voie Professionnelle et ses Particularités</a:t>
            </a:r>
            <a:endParaRPr lang="en-US" sz="3700" dirty="0"/>
          </a:p>
        </p:txBody>
      </p:sp>
      <p:sp>
        <p:nvSpPr>
          <p:cNvPr id="3" name="Shape 1"/>
          <p:cNvSpPr/>
          <p:nvPr/>
        </p:nvSpPr>
        <p:spPr>
          <a:xfrm>
            <a:off x="627817" y="1582698"/>
            <a:ext cx="1671757" cy="1047631"/>
          </a:xfrm>
          <a:prstGeom prst="roundRect">
            <a:avLst>
              <a:gd name="adj" fmla="val 7192"/>
            </a:avLst>
          </a:prstGeom>
          <a:solidFill>
            <a:srgbClr val="2F1D63"/>
          </a:solidFill>
          <a:ln w="7620">
            <a:solidFill>
              <a:srgbClr val="48367C"/>
            </a:solidFill>
            <a:prstDash val="solid"/>
          </a:ln>
        </p:spPr>
      </p:sp>
      <p:pic>
        <p:nvPicPr>
          <p:cNvPr id="4" name="Image 0" descr="preencoded.png"/>
          <p:cNvPicPr>
            <a:picLocks noChangeAspect="1"/>
          </p:cNvPicPr>
          <p:nvPr/>
        </p:nvPicPr>
        <p:blipFill>
          <a:blip r:embed="rId3"/>
          <a:stretch>
            <a:fillRect/>
          </a:stretch>
        </p:blipFill>
        <p:spPr>
          <a:xfrm>
            <a:off x="1337548" y="1948815"/>
            <a:ext cx="252174" cy="315278"/>
          </a:xfrm>
          <a:prstGeom prst="rect">
            <a:avLst/>
          </a:prstGeom>
        </p:spPr>
      </p:pic>
      <p:sp>
        <p:nvSpPr>
          <p:cNvPr id="5" name="Text 2"/>
          <p:cNvSpPr/>
          <p:nvPr/>
        </p:nvSpPr>
        <p:spPr>
          <a:xfrm>
            <a:off x="2478881" y="1762006"/>
            <a:ext cx="2380893" cy="294323"/>
          </a:xfrm>
          <a:prstGeom prst="rect">
            <a:avLst/>
          </a:prstGeom>
          <a:noFill/>
          <a:ln/>
        </p:spPr>
        <p:txBody>
          <a:bodyPr wrap="none" lIns="0" tIns="0" rIns="0" bIns="0" rtlCol="0" anchor="t"/>
          <a:lstStyle/>
          <a:p>
            <a:pPr marL="0" indent="0" algn="l">
              <a:lnSpc>
                <a:spcPts val="2300"/>
              </a:lnSpc>
              <a:buNone/>
            </a:pPr>
            <a:r>
              <a:rPr lang="en-US" sz="1850" b="1" kern="0" spc="-37" dirty="0">
                <a:solidFill>
                  <a:srgbClr val="E0D6DE"/>
                </a:solidFill>
                <a:latin typeface="Petrona Bold" pitchFamily="34" charset="0"/>
                <a:ea typeface="Petrona Bold" pitchFamily="34" charset="-122"/>
                <a:cs typeface="Petrona Bold" pitchFamily="34" charset="-120"/>
              </a:rPr>
              <a:t>Sections contingentées</a:t>
            </a:r>
            <a:endParaRPr lang="en-US" sz="1850" dirty="0"/>
          </a:p>
        </p:txBody>
      </p:sp>
      <p:sp>
        <p:nvSpPr>
          <p:cNvPr id="6" name="Text 3"/>
          <p:cNvSpPr/>
          <p:nvPr/>
        </p:nvSpPr>
        <p:spPr>
          <a:xfrm>
            <a:off x="2478881" y="2163961"/>
            <a:ext cx="4916567" cy="287060"/>
          </a:xfrm>
          <a:prstGeom prst="rect">
            <a:avLst/>
          </a:prstGeom>
          <a:noFill/>
          <a:ln/>
        </p:spPr>
        <p:txBody>
          <a:bodyPr wrap="non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Toutes les sections professionnelles ont une capacité limitée</a:t>
            </a:r>
            <a:endParaRPr lang="en-US" sz="1400" dirty="0"/>
          </a:p>
        </p:txBody>
      </p:sp>
      <p:sp>
        <p:nvSpPr>
          <p:cNvPr id="7" name="Shape 4"/>
          <p:cNvSpPr/>
          <p:nvPr/>
        </p:nvSpPr>
        <p:spPr>
          <a:xfrm>
            <a:off x="2389227" y="2620804"/>
            <a:ext cx="11523702" cy="11430"/>
          </a:xfrm>
          <a:prstGeom prst="roundRect">
            <a:avLst>
              <a:gd name="adj" fmla="val 659167"/>
            </a:avLst>
          </a:prstGeom>
          <a:solidFill>
            <a:srgbClr val="48367C"/>
          </a:solidFill>
          <a:ln/>
        </p:spPr>
      </p:sp>
      <p:sp>
        <p:nvSpPr>
          <p:cNvPr id="8" name="Shape 5"/>
          <p:cNvSpPr/>
          <p:nvPr/>
        </p:nvSpPr>
        <p:spPr>
          <a:xfrm>
            <a:off x="627817" y="2719983"/>
            <a:ext cx="3343632" cy="1047631"/>
          </a:xfrm>
          <a:prstGeom prst="roundRect">
            <a:avLst>
              <a:gd name="adj" fmla="val 7192"/>
            </a:avLst>
          </a:prstGeom>
          <a:solidFill>
            <a:srgbClr val="2F1D63"/>
          </a:solidFill>
          <a:ln w="7620">
            <a:solidFill>
              <a:srgbClr val="48367C"/>
            </a:solidFill>
            <a:prstDash val="solid"/>
          </a:ln>
        </p:spPr>
      </p:sp>
      <p:pic>
        <p:nvPicPr>
          <p:cNvPr id="9" name="Image 1" descr="preencoded.png"/>
          <p:cNvPicPr>
            <a:picLocks noChangeAspect="1"/>
          </p:cNvPicPr>
          <p:nvPr/>
        </p:nvPicPr>
        <p:blipFill>
          <a:blip r:embed="rId4"/>
          <a:stretch>
            <a:fillRect/>
          </a:stretch>
        </p:blipFill>
        <p:spPr>
          <a:xfrm>
            <a:off x="2173486" y="3086100"/>
            <a:ext cx="252174" cy="315278"/>
          </a:xfrm>
          <a:prstGeom prst="rect">
            <a:avLst/>
          </a:prstGeom>
        </p:spPr>
      </p:pic>
      <p:sp>
        <p:nvSpPr>
          <p:cNvPr id="10" name="Text 6"/>
          <p:cNvSpPr/>
          <p:nvPr/>
        </p:nvSpPr>
        <p:spPr>
          <a:xfrm>
            <a:off x="4150757" y="2899291"/>
            <a:ext cx="2366486" cy="294323"/>
          </a:xfrm>
          <a:prstGeom prst="rect">
            <a:avLst/>
          </a:prstGeom>
          <a:noFill/>
          <a:ln/>
        </p:spPr>
        <p:txBody>
          <a:bodyPr wrap="none" lIns="0" tIns="0" rIns="0" bIns="0" rtlCol="0" anchor="t"/>
          <a:lstStyle/>
          <a:p>
            <a:pPr marL="0" indent="0" algn="l">
              <a:lnSpc>
                <a:spcPts val="2300"/>
              </a:lnSpc>
              <a:buNone/>
            </a:pPr>
            <a:r>
              <a:rPr lang="en-US" sz="1850" b="1" kern="0" spc="-37" dirty="0">
                <a:solidFill>
                  <a:srgbClr val="E0D6DE"/>
                </a:solidFill>
                <a:latin typeface="Petrona Bold" pitchFamily="34" charset="0"/>
                <a:ea typeface="Petrona Bold" pitchFamily="34" charset="-122"/>
                <a:cs typeface="Petrona Bold" pitchFamily="34" charset="-120"/>
              </a:rPr>
              <a:t>Importance du barème</a:t>
            </a:r>
            <a:endParaRPr lang="en-US" sz="1850" dirty="0"/>
          </a:p>
        </p:txBody>
      </p:sp>
      <p:sp>
        <p:nvSpPr>
          <p:cNvPr id="11" name="Text 7"/>
          <p:cNvSpPr/>
          <p:nvPr/>
        </p:nvSpPr>
        <p:spPr>
          <a:xfrm>
            <a:off x="4150757" y="3301246"/>
            <a:ext cx="3703677" cy="287060"/>
          </a:xfrm>
          <a:prstGeom prst="rect">
            <a:avLst/>
          </a:prstGeom>
          <a:noFill/>
          <a:ln/>
        </p:spPr>
        <p:txBody>
          <a:bodyPr wrap="non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Le classement dépend des résultats scolaires</a:t>
            </a:r>
            <a:endParaRPr lang="en-US" sz="1400" dirty="0"/>
          </a:p>
        </p:txBody>
      </p:sp>
      <p:sp>
        <p:nvSpPr>
          <p:cNvPr id="12" name="Shape 8"/>
          <p:cNvSpPr/>
          <p:nvPr/>
        </p:nvSpPr>
        <p:spPr>
          <a:xfrm>
            <a:off x="4061103" y="3758089"/>
            <a:ext cx="9851827" cy="11430"/>
          </a:xfrm>
          <a:prstGeom prst="roundRect">
            <a:avLst>
              <a:gd name="adj" fmla="val 659167"/>
            </a:avLst>
          </a:prstGeom>
          <a:solidFill>
            <a:srgbClr val="48367C"/>
          </a:solidFill>
          <a:ln/>
        </p:spPr>
      </p:sp>
      <p:sp>
        <p:nvSpPr>
          <p:cNvPr id="13" name="Shape 9"/>
          <p:cNvSpPr/>
          <p:nvPr/>
        </p:nvSpPr>
        <p:spPr>
          <a:xfrm>
            <a:off x="627817" y="3857268"/>
            <a:ext cx="5015508" cy="1047631"/>
          </a:xfrm>
          <a:prstGeom prst="roundRect">
            <a:avLst>
              <a:gd name="adj" fmla="val 7192"/>
            </a:avLst>
          </a:prstGeom>
          <a:solidFill>
            <a:srgbClr val="2F1D63"/>
          </a:solidFill>
          <a:ln w="7620">
            <a:solidFill>
              <a:srgbClr val="48367C"/>
            </a:solidFill>
            <a:prstDash val="solid"/>
          </a:ln>
        </p:spPr>
      </p:sp>
      <p:pic>
        <p:nvPicPr>
          <p:cNvPr id="14" name="Image 2" descr="preencoded.png"/>
          <p:cNvPicPr>
            <a:picLocks noChangeAspect="1"/>
          </p:cNvPicPr>
          <p:nvPr/>
        </p:nvPicPr>
        <p:blipFill>
          <a:blip r:embed="rId5"/>
          <a:stretch>
            <a:fillRect/>
          </a:stretch>
        </p:blipFill>
        <p:spPr>
          <a:xfrm>
            <a:off x="3009424" y="4223385"/>
            <a:ext cx="252174" cy="315278"/>
          </a:xfrm>
          <a:prstGeom prst="rect">
            <a:avLst/>
          </a:prstGeom>
        </p:spPr>
      </p:pic>
      <p:sp>
        <p:nvSpPr>
          <p:cNvPr id="15" name="Text 10"/>
          <p:cNvSpPr/>
          <p:nvPr/>
        </p:nvSpPr>
        <p:spPr>
          <a:xfrm>
            <a:off x="5822633" y="4036576"/>
            <a:ext cx="2354461" cy="294323"/>
          </a:xfrm>
          <a:prstGeom prst="rect">
            <a:avLst/>
          </a:prstGeom>
          <a:noFill/>
          <a:ln/>
        </p:spPr>
        <p:txBody>
          <a:bodyPr wrap="none" lIns="0" tIns="0" rIns="0" bIns="0" rtlCol="0" anchor="t"/>
          <a:lstStyle/>
          <a:p>
            <a:pPr marL="0" indent="0" algn="l">
              <a:lnSpc>
                <a:spcPts val="2300"/>
              </a:lnSpc>
              <a:buNone/>
            </a:pPr>
            <a:r>
              <a:rPr lang="en-US" sz="1850" b="1" kern="0" spc="-37" dirty="0">
                <a:solidFill>
                  <a:srgbClr val="E0D6DE"/>
                </a:solidFill>
                <a:latin typeface="Petrona Bold" pitchFamily="34" charset="0"/>
                <a:ea typeface="Petrona Bold" pitchFamily="34" charset="-122"/>
                <a:cs typeface="Petrona Bold" pitchFamily="34" charset="-120"/>
              </a:rPr>
              <a:t>Apprentissage</a:t>
            </a:r>
            <a:endParaRPr lang="en-US" sz="1850" dirty="0"/>
          </a:p>
        </p:txBody>
      </p:sp>
      <p:sp>
        <p:nvSpPr>
          <p:cNvPr id="16" name="Text 11"/>
          <p:cNvSpPr/>
          <p:nvPr/>
        </p:nvSpPr>
        <p:spPr>
          <a:xfrm>
            <a:off x="5822633" y="4438531"/>
            <a:ext cx="3278505" cy="287060"/>
          </a:xfrm>
          <a:prstGeom prst="rect">
            <a:avLst/>
          </a:prstGeom>
          <a:noFill/>
          <a:ln/>
        </p:spPr>
        <p:txBody>
          <a:bodyPr wrap="non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Nécessite un contrat avec un employeur</a:t>
            </a:r>
            <a:endParaRPr lang="en-US" sz="1400" dirty="0"/>
          </a:p>
        </p:txBody>
      </p:sp>
      <p:sp>
        <p:nvSpPr>
          <p:cNvPr id="17" name="Shape 12"/>
          <p:cNvSpPr/>
          <p:nvPr/>
        </p:nvSpPr>
        <p:spPr>
          <a:xfrm>
            <a:off x="5732978" y="4895374"/>
            <a:ext cx="8179951" cy="11430"/>
          </a:xfrm>
          <a:prstGeom prst="roundRect">
            <a:avLst>
              <a:gd name="adj" fmla="val 659167"/>
            </a:avLst>
          </a:prstGeom>
          <a:solidFill>
            <a:srgbClr val="48367C"/>
          </a:solidFill>
          <a:ln/>
        </p:spPr>
      </p:sp>
      <p:sp>
        <p:nvSpPr>
          <p:cNvPr id="18" name="Shape 13"/>
          <p:cNvSpPr/>
          <p:nvPr/>
        </p:nvSpPr>
        <p:spPr>
          <a:xfrm>
            <a:off x="627817" y="4994553"/>
            <a:ext cx="6687383" cy="1047631"/>
          </a:xfrm>
          <a:prstGeom prst="roundRect">
            <a:avLst>
              <a:gd name="adj" fmla="val 7192"/>
            </a:avLst>
          </a:prstGeom>
          <a:solidFill>
            <a:srgbClr val="2F1D63"/>
          </a:solidFill>
          <a:ln w="7620">
            <a:solidFill>
              <a:srgbClr val="48367C"/>
            </a:solidFill>
            <a:prstDash val="solid"/>
          </a:ln>
        </p:spPr>
      </p:sp>
      <p:pic>
        <p:nvPicPr>
          <p:cNvPr id="19" name="Image 3" descr="preencoded.png"/>
          <p:cNvPicPr>
            <a:picLocks noChangeAspect="1"/>
          </p:cNvPicPr>
          <p:nvPr/>
        </p:nvPicPr>
        <p:blipFill>
          <a:blip r:embed="rId6"/>
          <a:stretch>
            <a:fillRect/>
          </a:stretch>
        </p:blipFill>
        <p:spPr>
          <a:xfrm>
            <a:off x="3845362" y="5360670"/>
            <a:ext cx="252174" cy="315278"/>
          </a:xfrm>
          <a:prstGeom prst="rect">
            <a:avLst/>
          </a:prstGeom>
        </p:spPr>
      </p:pic>
      <p:sp>
        <p:nvSpPr>
          <p:cNvPr id="20" name="Text 14"/>
          <p:cNvSpPr/>
          <p:nvPr/>
        </p:nvSpPr>
        <p:spPr>
          <a:xfrm>
            <a:off x="7494508" y="5173861"/>
            <a:ext cx="2208252" cy="294323"/>
          </a:xfrm>
          <a:prstGeom prst="rect">
            <a:avLst/>
          </a:prstGeom>
          <a:noFill/>
          <a:ln/>
        </p:spPr>
        <p:txBody>
          <a:bodyPr wrap="none" lIns="0" tIns="0" rIns="0" bIns="0" rtlCol="0" anchor="t"/>
          <a:lstStyle/>
          <a:p>
            <a:pPr marL="0" indent="0" algn="l">
              <a:lnSpc>
                <a:spcPts val="2300"/>
              </a:lnSpc>
              <a:buNone/>
            </a:pPr>
            <a:r>
              <a:rPr lang="en-US" sz="1850" b="1" kern="0" spc="-37" dirty="0">
                <a:solidFill>
                  <a:srgbClr val="E0D6DE"/>
                </a:solidFill>
                <a:latin typeface="Petrona Bold" pitchFamily="34" charset="0"/>
                <a:ea typeface="Petrona Bold" pitchFamily="34" charset="-122"/>
                <a:cs typeface="Petrona Bold" pitchFamily="34" charset="-120"/>
              </a:rPr>
              <a:t>Métiers de la sécurité</a:t>
            </a:r>
            <a:endParaRPr lang="en-US" sz="1850" dirty="0"/>
          </a:p>
        </p:txBody>
      </p:sp>
      <p:sp>
        <p:nvSpPr>
          <p:cNvPr id="21" name="Text 15"/>
          <p:cNvSpPr/>
          <p:nvPr/>
        </p:nvSpPr>
        <p:spPr>
          <a:xfrm>
            <a:off x="7494508" y="5575816"/>
            <a:ext cx="2208252" cy="287060"/>
          </a:xfrm>
          <a:prstGeom prst="rect">
            <a:avLst/>
          </a:prstGeom>
          <a:noFill/>
          <a:ln/>
        </p:spPr>
        <p:txBody>
          <a:bodyPr wrap="non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Dossier spécifique requis</a:t>
            </a:r>
            <a:endParaRPr lang="en-US" sz="1400" dirty="0"/>
          </a:p>
        </p:txBody>
      </p:sp>
      <p:sp>
        <p:nvSpPr>
          <p:cNvPr id="22" name="Text 16"/>
          <p:cNvSpPr/>
          <p:nvPr/>
        </p:nvSpPr>
        <p:spPr>
          <a:xfrm>
            <a:off x="627817" y="6243995"/>
            <a:ext cx="13374767" cy="574119"/>
          </a:xfrm>
          <a:prstGeom prst="rect">
            <a:avLst/>
          </a:prstGeom>
          <a:noFill/>
          <a:ln/>
        </p:spPr>
        <p:txBody>
          <a:bodyPr wrap="squar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Les sections professionnelles étant contingentées, le barème et l'ordre des vœux sont particulièrement importants. Si vous faites appel pour un passage en 2de GT, il est fortement recommandé de formuler également des vœux dans la voie professionnelle avant le 10 juin (12h) comme précaution.</a:t>
            </a:r>
            <a:endParaRPr lang="en-US" sz="1400" dirty="0"/>
          </a:p>
        </p:txBody>
      </p:sp>
      <p:sp>
        <p:nvSpPr>
          <p:cNvPr id="23" name="Text 17"/>
          <p:cNvSpPr/>
          <p:nvPr/>
        </p:nvSpPr>
        <p:spPr>
          <a:xfrm>
            <a:off x="627817" y="7019925"/>
            <a:ext cx="13374767" cy="574119"/>
          </a:xfrm>
          <a:prstGeom prst="rect">
            <a:avLst/>
          </a:prstGeom>
          <a:noFill/>
          <a:ln/>
        </p:spPr>
        <p:txBody>
          <a:bodyPr wrap="square" lIns="0" tIns="0" rIns="0" bIns="0" rtlCol="0" anchor="t"/>
          <a:lstStyle/>
          <a:p>
            <a:pPr marL="0" indent="0" algn="l">
              <a:lnSpc>
                <a:spcPts val="2250"/>
              </a:lnSpc>
              <a:buNone/>
            </a:pPr>
            <a:r>
              <a:rPr lang="en-US" sz="1400" kern="0" spc="-28" dirty="0">
                <a:solidFill>
                  <a:srgbClr val="E0D6DE"/>
                </a:solidFill>
                <a:latin typeface="Inter" pitchFamily="34" charset="0"/>
                <a:ea typeface="Inter" pitchFamily="34" charset="-122"/>
                <a:cs typeface="Inter" pitchFamily="34" charset="-120"/>
              </a:rPr>
              <a:t>Pour l'apprentissage, les jeunes d'au moins 15 ans peuvent s'engager s'ils ont terminé la scolarité du collège, mais doivent obtenir une promesse d'embauche. Il est conseillé de demander également la même formation sous statut scolaire.</a:t>
            </a:r>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440174" y="345877"/>
            <a:ext cx="4233386" cy="412671"/>
          </a:xfrm>
          <a:prstGeom prst="rect">
            <a:avLst/>
          </a:prstGeom>
          <a:noFill/>
          <a:ln/>
        </p:spPr>
        <p:txBody>
          <a:bodyPr wrap="none" lIns="0" tIns="0" rIns="0" bIns="0" rtlCol="0" anchor="t"/>
          <a:lstStyle/>
          <a:p>
            <a:pPr marL="0" indent="0" algn="l">
              <a:lnSpc>
                <a:spcPts val="3200"/>
              </a:lnSpc>
              <a:buNone/>
            </a:pPr>
            <a:r>
              <a:rPr lang="en-US" sz="2550" b="1" kern="0" spc="-52" dirty="0">
                <a:solidFill>
                  <a:srgbClr val="FF8AAF"/>
                </a:solidFill>
                <a:latin typeface="Petrona Bold" pitchFamily="34" charset="0"/>
                <a:ea typeface="Petrona Bold" pitchFamily="34" charset="-122"/>
                <a:cs typeface="Petrona Bold" pitchFamily="34" charset="-120"/>
              </a:rPr>
              <a:t>Conseils et Points d'Attention</a:t>
            </a:r>
            <a:endParaRPr lang="en-US" sz="2550" dirty="0"/>
          </a:p>
        </p:txBody>
      </p:sp>
      <p:pic>
        <p:nvPicPr>
          <p:cNvPr id="3" name="Image 0" descr="preencoded.png"/>
          <p:cNvPicPr>
            <a:picLocks noChangeAspect="1"/>
          </p:cNvPicPr>
          <p:nvPr/>
        </p:nvPicPr>
        <p:blipFill>
          <a:blip r:embed="rId3"/>
          <a:stretch>
            <a:fillRect/>
          </a:stretch>
        </p:blipFill>
        <p:spPr>
          <a:xfrm>
            <a:off x="641141" y="899994"/>
            <a:ext cx="13750052" cy="7700010"/>
          </a:xfrm>
          <a:prstGeom prst="rect">
            <a:avLst/>
          </a:prstGeom>
        </p:spPr>
      </p:pic>
      <p:sp>
        <p:nvSpPr>
          <p:cNvPr id="4" name="Text 1"/>
          <p:cNvSpPr/>
          <p:nvPr/>
        </p:nvSpPr>
        <p:spPr>
          <a:xfrm>
            <a:off x="440174" y="8851463"/>
            <a:ext cx="13750052" cy="201097"/>
          </a:xfrm>
          <a:prstGeom prst="rect">
            <a:avLst/>
          </a:prstGeom>
          <a:noFill/>
          <a:ln/>
        </p:spPr>
        <p:txBody>
          <a:bodyPr wrap="none" lIns="0" tIns="0" rIns="0" bIns="0" rtlCol="0" anchor="t"/>
          <a:lstStyle/>
          <a:p>
            <a:pPr marL="0" indent="0" algn="l">
              <a:lnSpc>
                <a:spcPts val="1550"/>
              </a:lnSpc>
              <a:buNone/>
            </a:pPr>
            <a:r>
              <a:rPr lang="en-US" sz="950" kern="0" spc="-20" dirty="0">
                <a:solidFill>
                  <a:srgbClr val="E0D6DE"/>
                </a:solidFill>
                <a:latin typeface="Inter" pitchFamily="34" charset="0"/>
                <a:ea typeface="Inter" pitchFamily="34" charset="-122"/>
                <a:cs typeface="Inter" pitchFamily="34" charset="-120"/>
              </a:rPr>
              <a:t>N'oubliez pas que l'affectation ne garantit pas l'inscription. Une fois les résultats publiés le 27 juin, vous devrez rapidement contacter l'établissement d'affectation pour finaliser l'inscription de votre enfant.</a:t>
            </a:r>
            <a:endParaRPr lang="en-US" sz="950" dirty="0"/>
          </a:p>
        </p:txBody>
      </p:sp>
      <p:sp>
        <p:nvSpPr>
          <p:cNvPr id="5" name="Text 2"/>
          <p:cNvSpPr/>
          <p:nvPr/>
        </p:nvSpPr>
        <p:spPr>
          <a:xfrm>
            <a:off x="440174" y="9194006"/>
            <a:ext cx="13750052" cy="201097"/>
          </a:xfrm>
          <a:prstGeom prst="rect">
            <a:avLst/>
          </a:prstGeom>
          <a:noFill/>
          <a:ln/>
        </p:spPr>
        <p:txBody>
          <a:bodyPr wrap="none" lIns="0" tIns="0" rIns="0" bIns="0" rtlCol="0" anchor="t"/>
          <a:lstStyle/>
          <a:p>
            <a:pPr marL="0" indent="0" algn="l">
              <a:lnSpc>
                <a:spcPts val="1550"/>
              </a:lnSpc>
              <a:buNone/>
            </a:pPr>
            <a:r>
              <a:rPr lang="en-US" sz="950" kern="0" spc="-20" dirty="0">
                <a:solidFill>
                  <a:srgbClr val="E0D6DE"/>
                </a:solidFill>
                <a:latin typeface="Inter" pitchFamily="34" charset="0"/>
                <a:ea typeface="Inter" pitchFamily="34" charset="-122"/>
                <a:cs typeface="Inter" pitchFamily="34" charset="-120"/>
              </a:rPr>
              <a:t>Le tour de sécurisation du 16 juin est une opportunité précieuse pour les élèves candidatant vers un CAP ou un Bac Pro qui risqueraient de ne pas être affectés. Restez attentifs aux communications de l'établissement durant cette période.</a:t>
            </a:r>
            <a:endParaRPr lang="en-US" sz="950" dirty="0"/>
          </a:p>
        </p:txBody>
      </p:sp>
      <p:sp>
        <p:nvSpPr>
          <p:cNvPr id="6" name="Text 3"/>
          <p:cNvSpPr/>
          <p:nvPr/>
        </p:nvSpPr>
        <p:spPr>
          <a:xfrm>
            <a:off x="440174" y="9536549"/>
            <a:ext cx="13750052" cy="201097"/>
          </a:xfrm>
          <a:prstGeom prst="rect">
            <a:avLst/>
          </a:prstGeom>
          <a:noFill/>
          <a:ln/>
        </p:spPr>
        <p:txBody>
          <a:bodyPr wrap="none" lIns="0" tIns="0" rIns="0" bIns="0" rtlCol="0" anchor="t"/>
          <a:lstStyle/>
          <a:p>
            <a:pPr marL="0" indent="0" algn="l">
              <a:lnSpc>
                <a:spcPts val="1550"/>
              </a:lnSpc>
              <a:buNone/>
            </a:pPr>
            <a:r>
              <a:rPr lang="en-US" sz="950" kern="0" spc="-20" dirty="0">
                <a:solidFill>
                  <a:srgbClr val="E0D6DE"/>
                </a:solidFill>
                <a:latin typeface="Inter" pitchFamily="34" charset="0"/>
                <a:ea typeface="Inter" pitchFamily="34" charset="-122"/>
                <a:cs typeface="Inter" pitchFamily="34" charset="-120"/>
              </a:rPr>
              <a:t>Pour toute question ou besoin d'accompagnement, n'hésitez pas à contacter le professeur principal de votre enfant ou le conseiller d'orientation de l'établissement.</a:t>
            </a:r>
            <a:endParaRPr lang="en-US" sz="9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964</Words>
  <Application>Microsoft Office PowerPoint</Application>
  <PresentationFormat>Personnalisé</PresentationFormat>
  <Paragraphs>76</Paragraphs>
  <Slides>8</Slides>
  <Notes>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8</vt:i4>
      </vt:variant>
    </vt:vector>
  </HeadingPairs>
  <TitlesOfParts>
    <vt:vector size="14" baseType="lpstr">
      <vt:lpstr>Calibri</vt:lpstr>
      <vt:lpstr>Petrona Bold</vt:lpstr>
      <vt:lpstr>Inter</vt:lpstr>
      <vt:lpstr>Inter Bold</vt:lpstr>
      <vt:lpstr>Arial</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pascale ginestet</cp:lastModifiedBy>
  <cp:revision>2</cp:revision>
  <dcterms:created xsi:type="dcterms:W3CDTF">2025-04-08T14:55:10Z</dcterms:created>
  <dcterms:modified xsi:type="dcterms:W3CDTF">2025-04-10T12:34:21Z</dcterms:modified>
</cp:coreProperties>
</file>